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3"/>
  </p:notesMasterIdLst>
  <p:sldIdLst>
    <p:sldId id="256" r:id="rId2"/>
    <p:sldId id="257" r:id="rId3"/>
    <p:sldId id="258" r:id="rId4"/>
    <p:sldId id="377" r:id="rId5"/>
    <p:sldId id="410" r:id="rId6"/>
    <p:sldId id="378" r:id="rId7"/>
    <p:sldId id="259" r:id="rId8"/>
    <p:sldId id="387" r:id="rId9"/>
    <p:sldId id="269" r:id="rId10"/>
    <p:sldId id="413" r:id="rId11"/>
    <p:sldId id="390" r:id="rId12"/>
    <p:sldId id="263" r:id="rId13"/>
    <p:sldId id="264" r:id="rId14"/>
    <p:sldId id="274" r:id="rId15"/>
    <p:sldId id="275" r:id="rId16"/>
    <p:sldId id="265" r:id="rId17"/>
    <p:sldId id="276" r:id="rId18"/>
    <p:sldId id="278" r:id="rId19"/>
    <p:sldId id="279" r:id="rId20"/>
    <p:sldId id="280" r:id="rId21"/>
    <p:sldId id="277" r:id="rId22"/>
    <p:sldId id="281" r:id="rId23"/>
    <p:sldId id="285" r:id="rId24"/>
    <p:sldId id="283" r:id="rId25"/>
    <p:sldId id="286" r:id="rId26"/>
    <p:sldId id="287" r:id="rId27"/>
    <p:sldId id="288" r:id="rId28"/>
    <p:sldId id="289" r:id="rId29"/>
    <p:sldId id="290" r:id="rId30"/>
    <p:sldId id="392" r:id="rId31"/>
    <p:sldId id="294" r:id="rId32"/>
    <p:sldId id="291" r:id="rId33"/>
    <p:sldId id="292" r:id="rId34"/>
    <p:sldId id="311" r:id="rId35"/>
    <p:sldId id="394" r:id="rId36"/>
    <p:sldId id="393" r:id="rId37"/>
    <p:sldId id="297" r:id="rId38"/>
    <p:sldId id="381" r:id="rId39"/>
    <p:sldId id="380" r:id="rId40"/>
    <p:sldId id="397" r:id="rId41"/>
    <p:sldId id="404" r:id="rId42"/>
    <p:sldId id="402" r:id="rId43"/>
    <p:sldId id="298" r:id="rId44"/>
    <p:sldId id="300" r:id="rId45"/>
    <p:sldId id="350" r:id="rId46"/>
    <p:sldId id="403" r:id="rId47"/>
    <p:sldId id="307" r:id="rId48"/>
    <p:sldId id="308" r:id="rId49"/>
    <p:sldId id="302" r:id="rId50"/>
    <p:sldId id="312" r:id="rId51"/>
    <p:sldId id="313" r:id="rId52"/>
    <p:sldId id="401" r:id="rId53"/>
    <p:sldId id="405" r:id="rId54"/>
    <p:sldId id="407" r:id="rId55"/>
    <p:sldId id="408" r:id="rId56"/>
    <p:sldId id="406" r:id="rId57"/>
    <p:sldId id="306" r:id="rId58"/>
    <p:sldId id="315" r:id="rId59"/>
    <p:sldId id="328" r:id="rId60"/>
    <p:sldId id="316" r:id="rId61"/>
    <p:sldId id="399" r:id="rId62"/>
    <p:sldId id="414" r:id="rId63"/>
    <p:sldId id="415" r:id="rId64"/>
    <p:sldId id="330" r:id="rId65"/>
    <p:sldId id="332" r:id="rId66"/>
    <p:sldId id="333" r:id="rId67"/>
    <p:sldId id="334" r:id="rId68"/>
    <p:sldId id="340" r:id="rId69"/>
    <p:sldId id="335" r:id="rId70"/>
    <p:sldId id="346" r:id="rId71"/>
    <p:sldId id="341" r:id="rId72"/>
    <p:sldId id="382" r:id="rId73"/>
    <p:sldId id="347" r:id="rId74"/>
    <p:sldId id="400" r:id="rId75"/>
    <p:sldId id="317" r:id="rId76"/>
    <p:sldId id="318" r:id="rId77"/>
    <p:sldId id="319" r:id="rId78"/>
    <p:sldId id="320" r:id="rId79"/>
    <p:sldId id="321" r:id="rId80"/>
    <p:sldId id="409" r:id="rId81"/>
    <p:sldId id="322" r:id="rId82"/>
    <p:sldId id="351" r:id="rId83"/>
    <p:sldId id="323" r:id="rId84"/>
    <p:sldId id="324" r:id="rId85"/>
    <p:sldId id="325" r:id="rId86"/>
    <p:sldId id="352" r:id="rId87"/>
    <p:sldId id="353" r:id="rId88"/>
    <p:sldId id="354" r:id="rId89"/>
    <p:sldId id="355" r:id="rId90"/>
    <p:sldId id="356" r:id="rId91"/>
    <p:sldId id="357" r:id="rId92"/>
    <p:sldId id="358" r:id="rId93"/>
    <p:sldId id="383" r:id="rId94"/>
    <p:sldId id="359" r:id="rId95"/>
    <p:sldId id="362" r:id="rId96"/>
    <p:sldId id="363" r:id="rId97"/>
    <p:sldId id="384" r:id="rId98"/>
    <p:sldId id="364" r:id="rId99"/>
    <p:sldId id="366" r:id="rId100"/>
    <p:sldId id="367" r:id="rId101"/>
    <p:sldId id="368" r:id="rId102"/>
    <p:sldId id="369" r:id="rId103"/>
    <p:sldId id="374" r:id="rId104"/>
    <p:sldId id="370" r:id="rId105"/>
    <p:sldId id="371" r:id="rId106"/>
    <p:sldId id="375" r:id="rId107"/>
    <p:sldId id="376" r:id="rId108"/>
    <p:sldId id="386" r:id="rId109"/>
    <p:sldId id="385" r:id="rId110"/>
    <p:sldId id="411" r:id="rId111"/>
    <p:sldId id="412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377"/>
            <p14:sldId id="410"/>
            <p14:sldId id="378"/>
          </p14:sldIdLst>
        </p14:section>
        <p14:section name="EM principles" id="{4AA69575-24D0-4003-AC61-80A4FE98192D}">
          <p14:sldIdLst>
            <p14:sldId id="259"/>
            <p14:sldId id="387"/>
            <p14:sldId id="269"/>
            <p14:sldId id="413"/>
            <p14:sldId id="390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392"/>
            <p14:sldId id="294"/>
            <p14:sldId id="291"/>
            <p14:sldId id="292"/>
          </p14:sldIdLst>
        </p14:section>
        <p14:section name="System engineering and analog hardware" id="{B2FC4968-8697-41B4-B8CD-447E781AFF29}">
          <p14:sldIdLst>
            <p14:sldId id="311"/>
            <p14:sldId id="394"/>
            <p14:sldId id="393"/>
            <p14:sldId id="297"/>
            <p14:sldId id="381"/>
            <p14:sldId id="380"/>
            <p14:sldId id="397"/>
            <p14:sldId id="404"/>
            <p14:sldId id="402"/>
            <p14:sldId id="298"/>
            <p14:sldId id="300"/>
            <p14:sldId id="350"/>
          </p14:sldIdLst>
        </p14:section>
        <p14:section name="System Performance" id="{6FF66D4F-1C4D-4600-A9C3-895F6B34B0CE}">
          <p14:sldIdLst>
            <p14:sldId id="403"/>
            <p14:sldId id="307"/>
            <p14:sldId id="308"/>
            <p14:sldId id="302"/>
            <p14:sldId id="312"/>
            <p14:sldId id="313"/>
            <p14:sldId id="401"/>
            <p14:sldId id="405"/>
            <p14:sldId id="407"/>
            <p14:sldId id="408"/>
            <p14:sldId id="406"/>
            <p14:sldId id="306"/>
            <p14:sldId id="315"/>
          </p14:sldIdLst>
        </p14:section>
        <p14:section name="Transmitter" id="{FDB27178-8465-4C51-92A6-896EB27EAECC}">
          <p14:sldIdLst>
            <p14:sldId id="328"/>
            <p14:sldId id="316"/>
            <p14:sldId id="399"/>
            <p14:sldId id="414"/>
            <p14:sldId id="415"/>
            <p14:sldId id="330"/>
            <p14:sldId id="332"/>
            <p14:sldId id="333"/>
            <p14:sldId id="334"/>
            <p14:sldId id="340"/>
            <p14:sldId id="335"/>
            <p14:sldId id="346"/>
            <p14:sldId id="341"/>
          </p14:sldIdLst>
        </p14:section>
        <p14:section name="Receiver" id="{794DB7EE-D432-45C7-9A7D-3A507615D6BD}">
          <p14:sldIdLst>
            <p14:sldId id="382"/>
            <p14:sldId id="347"/>
            <p14:sldId id="400"/>
            <p14:sldId id="317"/>
            <p14:sldId id="318"/>
            <p14:sldId id="319"/>
            <p14:sldId id="320"/>
            <p14:sldId id="321"/>
            <p14:sldId id="409"/>
            <p14:sldId id="322"/>
            <p14:sldId id="351"/>
            <p14:sldId id="323"/>
            <p14:sldId id="324"/>
            <p14:sldId id="325"/>
            <p14:sldId id="352"/>
            <p14:sldId id="353"/>
            <p14:sldId id="354"/>
            <p14:sldId id="355"/>
            <p14:sldId id="356"/>
            <p14:sldId id="357"/>
            <p14:sldId id="358"/>
            <p14:sldId id="383"/>
            <p14:sldId id="359"/>
          </p14:sldIdLst>
        </p14:section>
        <p14:section name="Experimental Results" id="{49E689C4-AE40-48F3-BCE1-680D2BD93C29}">
          <p14:sldIdLst>
            <p14:sldId id="362"/>
            <p14:sldId id="363"/>
            <p14:sldId id="384"/>
            <p14:sldId id="364"/>
            <p14:sldId id="366"/>
            <p14:sldId id="367"/>
            <p14:sldId id="368"/>
            <p14:sldId id="369"/>
            <p14:sldId id="374"/>
            <p14:sldId id="370"/>
            <p14:sldId id="371"/>
            <p14:sldId id="375"/>
          </p14:sldIdLst>
        </p14:section>
        <p14:section name="Conclusions&amp; Future directions" id="{4010BD4A-79DD-4503-8277-B050ACC79C4A}">
          <p14:sldIdLst>
            <p14:sldId id="376"/>
            <p14:sldId id="386"/>
            <p14:sldId id="385"/>
            <p14:sldId id="411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37" autoAdjust="0"/>
  </p:normalViewPr>
  <p:slideViewPr>
    <p:cSldViewPr snapToGrid="0">
      <p:cViewPr varScale="1">
        <p:scale>
          <a:sx n="67" d="100"/>
          <a:sy n="67" d="100"/>
        </p:scale>
        <p:origin x="2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image" Target="../media/image46.emf"/><Relationship Id="rId1" Type="http://schemas.openxmlformats.org/officeDocument/2006/relationships/image" Target="../media/image4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874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10kHz</a:t>
            </a:r>
            <a:r>
              <a:rPr lang="en-US" baseline="0" dirty="0" smtClean="0"/>
              <a:t> measurement ; valid for all epsilons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12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0163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441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 1,2,3 Flat channels, Imp response equalizer.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emf"/><Relationship Id="rId2" Type="http://schemas.openxmlformats.org/officeDocument/2006/relationships/image" Target="../media/image163.emf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282.MOV" TargetMode="External"/><Relationship Id="rId1" Type="http://schemas.microsoft.com/office/2007/relationships/media" Target="file:///E:\Studies\Thesis\Simulation\VLF-Simulations\Documents\Thesis%20book\IMG_0282.MOV" TargetMode="External"/><Relationship Id="rId4" Type="http://schemas.openxmlformats.org/officeDocument/2006/relationships/image" Target="../media/image169.png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png"/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306.MOV" TargetMode="External"/><Relationship Id="rId1" Type="http://schemas.microsoft.com/office/2007/relationships/media" Target="file:///E:\Studies\Thesis\Simulation\VLF-Simulations\Documents\Thesis%20book\IMG_0306.MOV" TargetMode="External"/><Relationship Id="rId4" Type="http://schemas.openxmlformats.org/officeDocument/2006/relationships/image" Target="../media/image174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2.png"/><Relationship Id="rId5" Type="http://schemas.openxmlformats.org/officeDocument/2006/relationships/image" Target="../media/image112.png"/><Relationship Id="rId4" Type="http://schemas.openxmlformats.org/officeDocument/2006/relationships/image" Target="../media/image11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emf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Visio_Drawing2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emf"/><Relationship Id="rId3" Type="http://schemas.openxmlformats.org/officeDocument/2006/relationships/notesSlide" Target="../notesSlides/notesSlide4.xml"/><Relationship Id="rId7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45.emf"/><Relationship Id="rId5" Type="http://schemas.openxmlformats.org/officeDocument/2006/relationships/package" Target="../embeddings/Microsoft_Visio_Drawing3.vsdx"/><Relationship Id="rId10" Type="http://schemas.openxmlformats.org/officeDocument/2006/relationships/image" Target="../media/image47.emf"/><Relationship Id="rId4" Type="http://schemas.openxmlformats.org/officeDocument/2006/relationships/image" Target="../media/image49.png"/><Relationship Id="rId9" Type="http://schemas.openxmlformats.org/officeDocument/2006/relationships/package" Target="../embeddings/Microsoft_Visio_Drawing5.vsdx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emf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8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0.png"/><Relationship Id="rId4" Type="http://schemas.openxmlformats.org/officeDocument/2006/relationships/image" Target="../media/image54.emf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53.emf"/><Relationship Id="rId4" Type="http://schemas.openxmlformats.org/officeDocument/2006/relationships/image" Target="../media/image101.emf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e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emf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emf"/><Relationship Id="rId4" Type="http://schemas.openxmlformats.org/officeDocument/2006/relationships/image" Target="../media/image11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7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56.emf"/><Relationship Id="rId4" Type="http://schemas.openxmlformats.org/officeDocument/2006/relationships/image" Target="../media/image121.emf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1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2.png"/><Relationship Id="rId5" Type="http://schemas.openxmlformats.org/officeDocument/2006/relationships/image" Target="../media/image123.emf"/><Relationship Id="rId4" Type="http://schemas.openxmlformats.org/officeDocument/2006/relationships/package" Target="../embeddings/Microsoft_Visio_Drawing8.vsdx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3" Type="http://schemas.openxmlformats.org/officeDocument/2006/relationships/image" Target="../media/image134.png"/><Relationship Id="rId7" Type="http://schemas.openxmlformats.org/officeDocument/2006/relationships/image" Target="../media/image149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5" Type="http://schemas.openxmlformats.org/officeDocument/2006/relationships/image" Target="../media/image147.png"/><Relationship Id="rId4" Type="http://schemas.openxmlformats.org/officeDocument/2006/relationships/image" Target="../media/image146.png"/><Relationship Id="rId9" Type="http://schemas.openxmlformats.org/officeDocument/2006/relationships/image" Target="../media/image151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23.emf"/><Relationship Id="rId4" Type="http://schemas.openxmlformats.org/officeDocument/2006/relationships/package" Target="../embeddings/Microsoft_Visio_Drawing9.vsdx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emf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422399" y="1521619"/>
            <a:ext cx="9144000" cy="2611437"/>
          </a:xfrm>
        </p:spPr>
        <p:txBody>
          <a:bodyPr>
            <a:normAutofit/>
          </a:bodyPr>
          <a:lstStyle/>
          <a:p>
            <a:r>
              <a:rPr lang="en-US" dirty="0" smtClean="0"/>
              <a:t> Through-The-Earth OFDM Communication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22399" y="4686300"/>
            <a:ext cx="9144000" cy="1295400"/>
          </a:xfrm>
        </p:spPr>
        <p:txBody>
          <a:bodyPr>
            <a:normAutofit fontScale="92500" lnSpcReduction="20000"/>
          </a:bodyPr>
          <a:lstStyle/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Lior Kissos</a:t>
            </a:r>
          </a:p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Supervised by Prof. Moshe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Nazarathy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Technion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 EE Department</a:t>
            </a:r>
          </a:p>
          <a:p>
            <a:endParaRPr lang="he-IL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37" y="123825"/>
            <a:ext cx="6257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" y="74624"/>
            <a:ext cx="11203675" cy="1035063"/>
          </a:xfrm>
        </p:spPr>
        <p:txBody>
          <a:bodyPr/>
          <a:lstStyle/>
          <a:p>
            <a:r>
              <a:rPr lang="en-US" dirty="0" smtClean="0"/>
              <a:t>Transmission Coefficient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Transmission coefficient:</a:t>
                </a: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Ground wave impedance impedance: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𝑔𝑟𝑜𝑢𝑛𝑑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Free-space (far field) wave impedance: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377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  <a:blipFill rotWithShape="0">
                <a:blip r:embed="rId2"/>
                <a:stretch>
                  <a:fillRect l="-1462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45" y="1109687"/>
            <a:ext cx="3771521" cy="49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2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HW Link: PC+ Data converters Loopback- </a:t>
            </a:r>
            <a:r>
              <a:rPr lang="en-US" dirty="0"/>
              <a:t>Spectrum, Vector analysis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3"/>
            <a:ext cx="6663457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2" y="1207091"/>
            <a:ext cx="7142328" cy="5125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meter, clear from obstacles. SISO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078173"/>
            <a:ext cx="5031912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95" y="914401"/>
            <a:ext cx="6139361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2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Link-Distinct Rooms. SIM0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093" y="914400"/>
            <a:ext cx="8136907" cy="552734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9385"/>
            <a:ext cx="5950424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Link-Distinct Rooms. SIM0 </a:t>
            </a:r>
            <a:r>
              <a:rPr lang="en-US" dirty="0" smtClean="0"/>
              <a:t>1x3 (</a:t>
            </a:r>
            <a:r>
              <a:rPr lang="en-US" dirty="0" smtClean="0">
                <a:solidFill>
                  <a:srgbClr val="FF0000"/>
                </a:solidFill>
              </a:rPr>
              <a:t>silence!)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IMG_02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77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floor away (~3m). SIMO 1x3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919" y="1078173"/>
            <a:ext cx="7929350" cy="513739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1147"/>
            <a:ext cx="6182436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Wireless Link- </a:t>
            </a:r>
            <a:r>
              <a:rPr lang="en-US" dirty="0" smtClean="0"/>
              <a:t>2 floors </a:t>
            </a:r>
            <a:r>
              <a:rPr lang="en-US" dirty="0"/>
              <a:t>away </a:t>
            </a:r>
            <a:r>
              <a:rPr lang="en-US" dirty="0" smtClean="0"/>
              <a:t>(~6m</a:t>
            </a:r>
            <a:r>
              <a:rPr lang="en-US" dirty="0"/>
              <a:t>). SIMO 1x3</a:t>
            </a: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62567" y="832513"/>
            <a:ext cx="8029433" cy="574570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57" y="1078173"/>
            <a:ext cx="5826362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Link- 2 floors away (~6m). SIMO 1x3</a:t>
            </a:r>
          </a:p>
        </p:txBody>
      </p:sp>
      <p:pic>
        <p:nvPicPr>
          <p:cNvPr id="4" name="IMG_03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083051" y="374655"/>
            <a:ext cx="5435598" cy="7277100"/>
          </a:xfrm>
        </p:spPr>
      </p:pic>
    </p:spTree>
    <p:extLst>
      <p:ext uri="{BB962C8B-B14F-4D97-AF65-F5344CB8AC3E}">
        <p14:creationId xmlns:p14="http://schemas.microsoft.com/office/powerpoint/2010/main" val="6932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 concept: appropriate for TTE communication</a:t>
            </a:r>
          </a:p>
          <a:p>
            <a:r>
              <a:rPr lang="en-US" dirty="0" smtClean="0"/>
              <a:t>TTE channel &amp; noise are unpredictable – frequency selective and time adaptive reception and transmission are required</a:t>
            </a:r>
          </a:p>
          <a:p>
            <a:r>
              <a:rPr lang="en-US" dirty="0" smtClean="0"/>
              <a:t>SIMO 1x3 MRC: a good means to combat antenna orientation problems </a:t>
            </a:r>
          </a:p>
          <a:p>
            <a:r>
              <a:rPr lang="en-US" dirty="0" smtClean="0"/>
              <a:t>SDR: no analog hardware needed apart from data converters, </a:t>
            </a:r>
            <a:r>
              <a:rPr lang="en-US" dirty="0" err="1" smtClean="0"/>
              <a:t>Tx</a:t>
            </a:r>
            <a:r>
              <a:rPr lang="en-US" dirty="0" smtClean="0"/>
              <a:t> amplifier and Rx amplifier</a:t>
            </a:r>
          </a:p>
        </p:txBody>
      </p:sp>
    </p:spTree>
    <p:extLst>
      <p:ext uri="{BB962C8B-B14F-4D97-AF65-F5344CB8AC3E}">
        <p14:creationId xmlns:p14="http://schemas.microsoft.com/office/powerpoint/2010/main" val="41894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5308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Establishment of a high quality TTE communication link</a:t>
            </a:r>
          </a:p>
          <a:p>
            <a:r>
              <a:rPr lang="en-US" dirty="0" smtClean="0"/>
              <a:t>Incorporation of SIMO 1x3 as a means to combat large scale fading</a:t>
            </a:r>
          </a:p>
          <a:p>
            <a:r>
              <a:rPr lang="en-US" dirty="0" smtClean="0"/>
              <a:t>incorporation of PTS PAPR reduction</a:t>
            </a:r>
          </a:p>
          <a:p>
            <a:r>
              <a:rPr lang="en-US" dirty="0" smtClean="0"/>
              <a:t>Joint frequency&amp; time offset estimation using </a:t>
            </a:r>
            <a:r>
              <a:rPr lang="en-US" dirty="0" err="1" smtClean="0"/>
              <a:t>Minn</a:t>
            </a:r>
            <a:r>
              <a:rPr lang="en-US" dirty="0" smtClean="0"/>
              <a:t>&amp; </a:t>
            </a:r>
            <a:r>
              <a:rPr lang="en-US" dirty="0" err="1" smtClean="0"/>
              <a:t>Zheng</a:t>
            </a:r>
            <a:r>
              <a:rPr lang="en-US" dirty="0" smtClean="0"/>
              <a:t>: more powerful that </a:t>
            </a:r>
            <a:r>
              <a:rPr lang="en-US" dirty="0" err="1" smtClean="0"/>
              <a:t>Schmidle</a:t>
            </a:r>
            <a:r>
              <a:rPr lang="en-US" dirty="0" smtClean="0"/>
              <a:t>&amp; Cox</a:t>
            </a:r>
          </a:p>
          <a:p>
            <a:r>
              <a:rPr lang="en-US" dirty="0" smtClean="0"/>
              <a:t>Improved Time offset estimation: intentional shift analysis</a:t>
            </a:r>
          </a:p>
          <a:p>
            <a:r>
              <a:rPr lang="en-US" dirty="0" smtClean="0"/>
              <a:t>Improved Frequency estimation:</a:t>
            </a:r>
          </a:p>
          <a:p>
            <a:pPr lvl="1"/>
            <a:r>
              <a:rPr lang="en-US" dirty="0" smtClean="0"/>
              <a:t>Analytical expression</a:t>
            </a:r>
          </a:p>
          <a:p>
            <a:pPr lvl="1"/>
            <a:r>
              <a:rPr lang="en-US" dirty="0" smtClean="0"/>
              <a:t>ISI free based</a:t>
            </a:r>
          </a:p>
          <a:p>
            <a:r>
              <a:rPr lang="en-US" dirty="0" smtClean="0"/>
              <a:t>Improved residual frequency offset/phase offset estimation</a:t>
            </a:r>
          </a:p>
          <a:p>
            <a:r>
              <a:rPr lang="en-US" dirty="0" err="1" smtClean="0"/>
              <a:t>Feedforward</a:t>
            </a:r>
            <a:r>
              <a:rPr lang="en-US" dirty="0" smtClean="0"/>
              <a:t> improved </a:t>
            </a:r>
            <a:r>
              <a:rPr lang="en-US" dirty="0" err="1" smtClean="0"/>
              <a:t>Tx</a:t>
            </a:r>
            <a:r>
              <a:rPr lang="en-US" dirty="0" smtClean="0"/>
              <a:t> power allocation:</a:t>
            </a:r>
          </a:p>
          <a:p>
            <a:pPr lvl="1"/>
            <a:r>
              <a:rPr lang="en-US" dirty="0" smtClean="0"/>
              <a:t>Differentiator</a:t>
            </a:r>
          </a:p>
          <a:p>
            <a:pPr lvl="1"/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6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</a:t>
            </a:r>
            <a:r>
              <a:rPr lang="en-US" dirty="0" smtClean="0"/>
              <a:t>selective based on Channel State Information:</a:t>
            </a:r>
          </a:p>
          <a:p>
            <a:pPr lvl="1"/>
            <a:r>
              <a:rPr lang="en-US" dirty="0" err="1" smtClean="0"/>
              <a:t>Tx</a:t>
            </a:r>
            <a:r>
              <a:rPr lang="en-US" dirty="0" smtClean="0"/>
              <a:t> power</a:t>
            </a:r>
          </a:p>
          <a:p>
            <a:pPr lvl="1"/>
            <a:r>
              <a:rPr lang="en-US" dirty="0" smtClean="0"/>
              <a:t>Modulation</a:t>
            </a:r>
          </a:p>
          <a:p>
            <a:pPr lvl="1"/>
            <a:r>
              <a:rPr lang="en-US" dirty="0" smtClean="0"/>
              <a:t>Coding</a:t>
            </a:r>
          </a:p>
          <a:p>
            <a:r>
              <a:rPr lang="en-US" dirty="0" smtClean="0"/>
              <a:t>Increasing operating frequency for better channel and noise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 smtClean="0"/>
              <a:t>Transmission: </a:t>
            </a:r>
            <a:r>
              <a:rPr lang="en-US" dirty="0" smtClean="0"/>
              <a:t>Magnetic </a:t>
            </a:r>
            <a:r>
              <a:rPr lang="en-US" dirty="0"/>
              <a:t>Vs. Electric Source, the Near </a:t>
            </a:r>
            <a:r>
              <a:rPr lang="en-US" dirty="0" smtClean="0"/>
              <a:t>Field</a:t>
            </a:r>
            <a:endParaRPr 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0700" y="1470128"/>
            <a:ext cx="8724900" cy="49941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09967" y="374127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637812">
            <a:off x="5064356" y="3972327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883247" y="412586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dirty="0" smtClean="0"/>
          </a:p>
          <a:p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313899" y="1791545"/>
            <a:ext cx="3013501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Magnetic source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Near </a:t>
            </a:r>
            <a:r>
              <a:rPr lang="en-US" dirty="0" smtClean="0"/>
              <a:t>field</a:t>
            </a:r>
            <a:r>
              <a:rPr lang="en-US" dirty="0" smtClean="0">
                <a:sym typeface="Wingdings" panose="05000000000000000000" pitchFamily="2" charset="2"/>
              </a:rPr>
              <a:t> Very Low Frequency (VLF)</a:t>
            </a: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Low impedance wave; H dominance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707007" y="2869834"/>
                <a:ext cx="110639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377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7007" y="2869834"/>
                <a:ext cx="110639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3741710" y="4683774"/>
                <a:ext cx="116410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30</m:t>
                      </m:r>
                      <m:r>
                        <m:rPr>
                          <m:sty m:val="p"/>
                        </m:rPr>
                        <a:rPr lang="en-US" sz="2800" b="0" i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1710" y="4683774"/>
                <a:ext cx="1164101" cy="52322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826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backup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76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" y="74624"/>
            <a:ext cx="11203675" cy="1035063"/>
          </a:xfrm>
        </p:spPr>
        <p:txBody>
          <a:bodyPr/>
          <a:lstStyle/>
          <a:p>
            <a:r>
              <a:rPr lang="en-US" dirty="0" smtClean="0"/>
              <a:t>Transmission Coefficient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Transmission coefficient:</a:t>
                </a: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Ground wave impedance impedance: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𝑔𝑟𝑜𝑢𝑛𝑑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ε</m:t>
                            </m:r>
                          </m:den>
                        </m:f>
                      </m:e>
                    </m:rad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"/>
                            <m:endChr m:val="|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​</m:t>
                            </m:r>
                          </m:e>
                        </m:d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𝑘𝐻𝑧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~</m:t>
                        </m:r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𝑚𝑆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den>
                        </m:f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Free-space (far field) wave impedance: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377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  <a:blipFill rotWithShape="0">
                <a:blip r:embed="rId2"/>
                <a:stretch>
                  <a:fillRect l="-1462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45" y="1109687"/>
            <a:ext cx="3771521" cy="4910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0051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59780"/>
            <a:ext cx="10515600" cy="1032041"/>
          </a:xfrm>
        </p:spPr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Magnetic induction from magnetic vector potential: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Wave 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Wave number: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 smtClean="0"/>
                  <a:t> </a:t>
                </a:r>
              </a:p>
              <a:p>
                <a:r>
                  <a:rPr lang="en-US" dirty="0" smtClean="0"/>
                  <a:t>Permeability in a conducting medium: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Wave number in a conducting medium: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𝜔𝜇𝜎</m:t>
                        </m:r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  <a:blipFill rotWithShape="0">
                <a:blip r:embed="rId2"/>
                <a:stretch>
                  <a:fillRect l="-879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76" y="1091821"/>
            <a:ext cx="4173928" cy="406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1" y="100376"/>
            <a:ext cx="10515600" cy="1053953"/>
          </a:xfrm>
        </p:spPr>
        <p:txBody>
          <a:bodyPr>
            <a:normAutofit/>
          </a:bodyPr>
          <a:lstStyle/>
          <a:p>
            <a:r>
              <a:rPr lang="en-US" dirty="0"/>
              <a:t>Magnetic Source EM Fields </a:t>
            </a:r>
            <a:r>
              <a:rPr lang="en-US" dirty="0" smtClean="0"/>
              <a:t>expressions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Magnetic Field: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Electric Field: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Skin depth(good conductor):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𝜇𝜀𝜔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</m:den>
                        </m:f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  <a:blipFill rotWithShape="0"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69" y="4026090"/>
            <a:ext cx="4911424" cy="283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Oval 3"/>
          <p:cNvSpPr/>
          <p:nvPr/>
        </p:nvSpPr>
        <p:spPr>
          <a:xfrm>
            <a:off x="1700213" y="1743075"/>
            <a:ext cx="585787" cy="444313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700212" y="2305750"/>
            <a:ext cx="585787" cy="444313"/>
          </a:xfrm>
          <a:prstGeom prst="ellipse">
            <a:avLst/>
          </a:prstGeom>
          <a:solidFill>
            <a:schemeClr val="accent1">
              <a:alpha val="2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the Magneto Quasi static zone and the square cube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46200" y="1323167"/>
            <a:ext cx="2003451" cy="4891948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solidFill>
                  <a:srgbClr val="7030A0"/>
                </a:solidFill>
              </a:rPr>
              <a:t>Square cube-</a:t>
            </a:r>
          </a:p>
          <a:p>
            <a:pPr algn="ctr"/>
            <a:r>
              <a:rPr lang="en-US" sz="3400" dirty="0" smtClean="0">
                <a:solidFill>
                  <a:srgbClr val="7030A0"/>
                </a:solidFill>
              </a:rPr>
              <a:t>Wanted! </a:t>
            </a:r>
            <a:endParaRPr lang="en-US" sz="3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 animBg="1"/>
      <p:bldP spid="16" grpId="1" animBg="1"/>
      <p:bldP spid="17" grpId="0" animBg="1"/>
      <p:bldP spid="9" grpId="0"/>
      <p:bldP spid="18" grpId="0"/>
      <p:bldP spid="20" grpId="0"/>
      <p:bldP spid="21" grpId="0" animBg="1"/>
      <p:bldP spid="22" grpId="0" animBg="1"/>
      <p:bldP spid="22" grpId="1" animBg="1"/>
      <p:bldP spid="2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>
            <a:normAutofit/>
          </a:bodyPr>
          <a:lstStyle/>
          <a:p>
            <a:r>
              <a:rPr lang="en-US" dirty="0"/>
              <a:t>Fields within conducting medium: the Skin </a:t>
            </a:r>
            <a:r>
              <a:rPr lang="en-US" dirty="0" smtClean="0"/>
              <a:t>Depth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18615" y="1084227"/>
            <a:ext cx="11353800" cy="53924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1699826" y="3270856"/>
                <a:ext cx="143436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50</m:t>
                      </m:r>
                      <m:r>
                        <a:rPr lang="en-US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9826" y="3270856"/>
                <a:ext cx="1434367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Connector 9"/>
          <p:cNvCxnSpPr/>
          <p:nvPr/>
        </p:nvCxnSpPr>
        <p:spPr>
          <a:xfrm flipV="1">
            <a:off x="4743278" y="3794076"/>
            <a:ext cx="0" cy="2101756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1699826" y="3753133"/>
            <a:ext cx="2975212" cy="13647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22" y="151322"/>
            <a:ext cx="10515600" cy="1007007"/>
          </a:xfrm>
        </p:spPr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2165336"/>
            <a:ext cx="9730854" cy="464955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6045958" y="1760561"/>
            <a:ext cx="1023582" cy="2183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178722" y="1760561"/>
            <a:ext cx="2251882" cy="2183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9852" y="1760561"/>
            <a:ext cx="900752" cy="1637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33114"/>
            <a:ext cx="10515600" cy="945060"/>
          </a:xfrm>
        </p:spPr>
        <p:txBody>
          <a:bodyPr/>
          <a:lstStyle/>
          <a:p>
            <a:r>
              <a:rPr lang="en-US" dirty="0" smtClean="0"/>
              <a:t>Antennas: possible mutual Orientations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3" y="1791943"/>
            <a:ext cx="3505200" cy="32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7" y="3208338"/>
            <a:ext cx="3275961" cy="2804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1" y="2029757"/>
            <a:ext cx="3554887" cy="355665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692900" y="2997200"/>
            <a:ext cx="2108200" cy="261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3068129" y="4102099"/>
            <a:ext cx="1491171" cy="268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9" y="160408"/>
            <a:ext cx="10515600" cy="87682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Selectivity (Frequency dependence):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177" y="1389165"/>
            <a:ext cx="5610225" cy="44828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23" y="1389164"/>
            <a:ext cx="4754610" cy="4482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3237" y="1118274"/>
            <a:ext cx="158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Theoretical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93598" y="1118272"/>
            <a:ext cx="183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Experimental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535177" y="6009811"/>
            <a:ext cx="104405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Frequency non-flat channel =&gt; Channel with memory!</a:t>
            </a:r>
            <a:endParaRPr 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4413471" y="5391565"/>
                <a:ext cx="203870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𝜇𝜎</m:t>
                          </m:r>
                        </m:e>
                      </m:rad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71" y="5391565"/>
                <a:ext cx="2038700" cy="61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19465"/>
            <a:ext cx="10515600" cy="1040595"/>
          </a:xfrm>
        </p:spPr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" y="1392914"/>
            <a:ext cx="5404514" cy="52535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1392915"/>
            <a:ext cx="5334000" cy="5253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8358" y="1023582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7664" y="99628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Man-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4525"/>
          </a:xfrm>
        </p:spPr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4652"/>
            <a:ext cx="10515600" cy="5527342"/>
          </a:xfrm>
        </p:spPr>
        <p:txBody>
          <a:bodyPr>
            <a:normAutofit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Digital single carrier transmission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 </a:t>
            </a:r>
            <a:r>
              <a:rPr lang="en-US" dirty="0" err="1" smtClean="0"/>
              <a:t>wrt</a:t>
            </a:r>
            <a:r>
              <a:rPr lang="en-US" dirty="0" smtClean="0"/>
              <a:t> expected (NIOSH)</a:t>
            </a:r>
          </a:p>
          <a:p>
            <a:r>
              <a:rPr lang="en-US" dirty="0" smtClean="0"/>
              <a:t>Our objective: Deployable moving stations-</a:t>
            </a:r>
          </a:p>
          <a:p>
            <a:pPr lvl="1"/>
            <a:r>
              <a:rPr lang="en-US" dirty="0" smtClean="0"/>
              <a:t>Variable antenna orientations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3155"/>
          </a:xfrm>
        </p:spPr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13" y="943155"/>
            <a:ext cx="7063854" cy="575242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Principle: Parallel instead of serial</a:t>
            </a:r>
          </a:p>
          <a:p>
            <a:r>
              <a:rPr lang="en-US" sz="3000" dirty="0" smtClean="0"/>
              <a:t>Selective&amp; Dynamic Channel &amp; Noise:</a:t>
            </a:r>
          </a:p>
          <a:p>
            <a:pPr lvl="1"/>
            <a:r>
              <a:rPr lang="en-US" sz="2600" dirty="0" smtClean="0"/>
              <a:t>Rx:</a:t>
            </a:r>
          </a:p>
          <a:p>
            <a:pPr lvl="2"/>
            <a:r>
              <a:rPr lang="en-US" sz="2600" dirty="0" smtClean="0"/>
              <a:t>Easy </a:t>
            </a:r>
            <a:r>
              <a:rPr lang="en-US" sz="2600" dirty="0" smtClean="0"/>
              <a:t>equalization</a:t>
            </a:r>
          </a:p>
          <a:p>
            <a:pPr lvl="2"/>
            <a:r>
              <a:rPr lang="en-US" sz="2600" dirty="0" smtClean="0"/>
              <a:t>Easy adaptation to varying length </a:t>
            </a:r>
            <a:r>
              <a:rPr lang="en-US" sz="2600" dirty="0" smtClean="0"/>
              <a:t>channels</a:t>
            </a:r>
          </a:p>
          <a:p>
            <a:pPr lvl="1"/>
            <a:r>
              <a:rPr lang="en-US" sz="3000" dirty="0" err="1" smtClean="0"/>
              <a:t>Tx</a:t>
            </a:r>
            <a:r>
              <a:rPr lang="en-US" sz="3000" dirty="0" smtClean="0"/>
              <a:t>:</a:t>
            </a:r>
            <a:endParaRPr lang="en-US" sz="3000" dirty="0" smtClean="0"/>
          </a:p>
          <a:p>
            <a:pPr lvl="2"/>
            <a:r>
              <a:rPr lang="en-US" sz="2600" dirty="0" smtClean="0"/>
              <a:t>frequency </a:t>
            </a:r>
            <a:r>
              <a:rPr lang="en-US" sz="2600" dirty="0" smtClean="0"/>
              <a:t>selective power, modulation and coding</a:t>
            </a:r>
          </a:p>
          <a:p>
            <a:r>
              <a:rPr lang="en-US" sz="3000" dirty="0" smtClean="0"/>
              <a:t>Dynamic </a:t>
            </a:r>
            <a:r>
              <a:rPr lang="en-US" sz="3000" dirty="0" smtClean="0"/>
              <a:t>Antenna orientation:</a:t>
            </a:r>
          </a:p>
          <a:p>
            <a:pPr lvl="1"/>
            <a:r>
              <a:rPr lang="en-US" sz="3000" dirty="0" smtClean="0"/>
              <a:t>OFDM&amp; MIMO Maximum Ratio Combining (MRC)</a:t>
            </a:r>
            <a:endParaRPr 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51678" y="1551832"/>
            <a:ext cx="4625454" cy="4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91070" y="1038578"/>
                <a:ext cx="6881244" cy="5578368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dirty="0" smtClean="0"/>
                  <a:t>Transmitted signal: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 smtClean="0"/>
              </a:p>
              <a:p>
                <a:r>
                  <a:rPr lang="en-US" dirty="0"/>
                  <a:t>Kernel (Fourier Series Harmonics</a:t>
                </a:r>
                <a:r>
                  <a:rPr lang="en-US" dirty="0" smtClean="0"/>
                  <a:t>):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</m:e>
                          <m:sub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/>
                  <a:t>Digital realization</a:t>
                </a:r>
                <a:r>
                  <a:rPr lang="en-US" dirty="0" smtClean="0"/>
                  <a:t>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</m:oMath>
                  </m:oMathPara>
                </a14:m>
                <a:endParaRPr lang="en-US" b="0" i="0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𝐼𝐷𝐹𝑇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91070" y="1038578"/>
                <a:ext cx="6881244" cy="5578368"/>
              </a:xfrm>
              <a:blipFill>
                <a:blip r:embed="rId3"/>
                <a:stretch>
                  <a:fillRect l="-1329" t="-16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own Arrow 14"/>
          <p:cNvSpPr/>
          <p:nvPr/>
        </p:nvSpPr>
        <p:spPr>
          <a:xfrm>
            <a:off x="9669781" y="3098800"/>
            <a:ext cx="261619" cy="1282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098977"/>
                <a:ext cx="11026254" cy="545194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Kernel </a:t>
                </a:r>
                <a:r>
                  <a:rPr lang="en-US" dirty="0" err="1" smtClean="0"/>
                  <a:t>Orthonormality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&gt;=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Matched Filtering: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Digital realization: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sz="2700" i="1" dirty="0"/>
                  <a:t>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dirty="0" smtClean="0"/>
                  <a:t>Which is;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098977"/>
                <a:ext cx="11026254" cy="5451948"/>
              </a:xfrm>
              <a:blipFill rotWithShape="0">
                <a:blip r:embed="rId2"/>
                <a:stretch>
                  <a:fillRect l="-1161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785" y="1473958"/>
                <a:ext cx="11436824" cy="5049672"/>
              </a:xfrm>
            </p:spPr>
            <p:txBody>
              <a:bodyPr/>
              <a:lstStyle/>
              <a:p>
                <a:r>
                  <a:rPr lang="en-US" dirty="0" smtClean="0"/>
                  <a:t>Fourier Transform of the kernel: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dirty="0" smtClean="0"/>
                  <a:t>=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 smtClean="0"/>
                  <a:t>Dirichlet</a:t>
                </a:r>
                <a:r>
                  <a:rPr lang="en-US" dirty="0" smtClean="0"/>
                  <a:t> Kernel: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785" y="1473958"/>
                <a:ext cx="11436824" cy="5049672"/>
              </a:xfrm>
              <a:blipFill>
                <a:blip r:embed="rId2"/>
                <a:stretch>
                  <a:fillRect l="-1119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2676" y="3239911"/>
            <a:ext cx="3699933" cy="3362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8000" y="1825625"/>
                <a:ext cx="10845800" cy="4351338"/>
              </a:xfrm>
            </p:spPr>
            <p:txBody>
              <a:bodyPr/>
              <a:lstStyle/>
              <a:p>
                <a:r>
                  <a:rPr lang="en-US" dirty="0" smtClean="0"/>
                  <a:t>Single Kernel spectrum;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Whole signal spectrum: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0" y="1825625"/>
                <a:ext cx="10845800" cy="4351338"/>
              </a:xfrm>
              <a:blipFill rotWithShape="0">
                <a:blip r:embed="rId2"/>
                <a:stretch>
                  <a:fillRect l="-101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292600"/>
            <a:ext cx="5994399" cy="22606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290917" y="4107934"/>
            <a:ext cx="113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subcarrier</a:t>
            </a:r>
            <a:endParaRPr lang="en-US" dirty="0"/>
          </a:p>
        </p:txBody>
      </p:sp>
      <p:cxnSp>
        <p:nvCxnSpPr>
          <p:cNvPr id="7" name="Straight Arrow Connector 6"/>
          <p:cNvCxnSpPr>
            <a:stCxn id="4" idx="3"/>
          </p:cNvCxnSpPr>
          <p:nvPr/>
        </p:nvCxnSpPr>
        <p:spPr>
          <a:xfrm>
            <a:off x="2424241" y="4292600"/>
            <a:ext cx="2362912" cy="7276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494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1)Channel est.</a:t>
            </a:r>
          </a:p>
          <a:p>
            <a:r>
              <a:rPr lang="en-US" b="1" dirty="0" smtClean="0"/>
              <a:t>2) </a:t>
            </a:r>
            <a:r>
              <a:rPr lang="en-US" b="1" dirty="0" err="1" smtClean="0"/>
              <a:t>Freq</a:t>
            </a:r>
            <a:r>
              <a:rPr lang="en-US" b="1" dirty="0" smtClean="0"/>
              <a:t> synch</a:t>
            </a:r>
            <a:endParaRPr lang="en-US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351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1)DSP alleviation</a:t>
            </a:r>
          </a:p>
          <a:p>
            <a:r>
              <a:rPr lang="en-US" b="1" dirty="0" smtClean="0"/>
              <a:t>2) ACPR prevention</a:t>
            </a:r>
            <a:endParaRPr lang="en-US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95250" y="5472752"/>
            <a:ext cx="2967365" cy="8613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3" y="5489716"/>
            <a:ext cx="2722158" cy="844404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OFDM: Time Domain- Cyclic Prefix( ISI 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307" y="1078174"/>
                <a:ext cx="11546006" cy="5554638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 smtClean="0"/>
                  <a:t>Channel with memory</a:t>
                </a:r>
                <a:r>
                  <a:rPr lang="en-US" dirty="0" smtClean="0">
                    <a:sym typeface="Wingdings" panose="05000000000000000000" pitchFamily="2" charset="2"/>
                  </a:rPr>
                  <a:t> Frequency Selective</a:t>
                </a: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 smtClean="0">
                  <a:sym typeface="Wingdings" panose="05000000000000000000" pitchFamily="2" charset="2"/>
                </a:endParaRPr>
              </a:p>
              <a:p>
                <a:pPr marL="0" indent="0">
                  <a:buNone/>
                </a:pPr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Transmitted signal: 2 consecutive OFDM </a:t>
                </a:r>
                <a:r>
                  <a:rPr lang="en-US" dirty="0" smtClean="0">
                    <a:sym typeface="Wingdings" panose="05000000000000000000" pitchFamily="2" charset="2"/>
                  </a:rPr>
                  <a:t>symbols:</a:t>
                </a:r>
              </a:p>
              <a:p>
                <a:pPr marL="0" indent="0">
                  <a:buNone/>
                </a:pP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en-US" dirty="0"/>
              </a:p>
              <a:p>
                <a:endParaRPr lang="en-US" dirty="0" smtClean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r>
                  <a:rPr lang="en-US" dirty="0" smtClean="0">
                    <a:sym typeface="Wingdings" panose="05000000000000000000" pitchFamily="2" charset="2"/>
                  </a:rPr>
                  <a:t>Received signal: 1</a:t>
                </a:r>
                <a:r>
                  <a:rPr lang="en-US" baseline="30000" dirty="0" smtClean="0">
                    <a:sym typeface="Wingdings" panose="05000000000000000000" pitchFamily="2" charset="2"/>
                  </a:rPr>
                  <a:t>st</a:t>
                </a:r>
                <a:r>
                  <a:rPr lang="en-US" dirty="0" smtClean="0">
                    <a:sym typeface="Wingdings" panose="05000000000000000000" pitchFamily="2" charset="2"/>
                  </a:rPr>
                  <a:t> sample of 2</a:t>
                </a:r>
                <a:r>
                  <a:rPr lang="en-US" baseline="30000" dirty="0" smtClean="0">
                    <a:sym typeface="Wingdings" panose="05000000000000000000" pitchFamily="2" charset="2"/>
                  </a:rPr>
                  <a:t>nd</a:t>
                </a:r>
                <a:r>
                  <a:rPr lang="en-US" dirty="0" smtClean="0">
                    <a:sym typeface="Wingdings" panose="05000000000000000000" pitchFamily="2" charset="2"/>
                  </a:rPr>
                  <a:t> </a:t>
                </a:r>
                <a:r>
                  <a:rPr lang="en-US" dirty="0" smtClean="0">
                    <a:sym typeface="Wingdings" panose="05000000000000000000" pitchFamily="2" charset="2"/>
                  </a:rPr>
                  <a:t>symbol: </a:t>
                </a:r>
              </a:p>
              <a:p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 smtClean="0">
                  <a:sym typeface="Wingdings" panose="05000000000000000000" pitchFamily="2" charset="2"/>
                </a:endParaRPr>
              </a:p>
              <a:p>
                <a:endParaRPr lang="en-US" dirty="0">
                  <a:sym typeface="Wingdings" panose="05000000000000000000" pitchFamily="2" charset="2"/>
                </a:endParaRPr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1078174"/>
                <a:ext cx="11546006" cy="5554638"/>
              </a:xfrm>
              <a:blipFill rotWithShape="0">
                <a:blip r:embed="rId3"/>
                <a:stretch>
                  <a:fillRect l="-845" t="-3074" r="-1373" b="-17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4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6101739" y="1865932"/>
                <a:ext cx="5782417" cy="57868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8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800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1739" y="1865932"/>
                <a:ext cx="5782417" cy="57868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9703203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Rounded Rectangle 13"/>
          <p:cNvSpPr/>
          <p:nvPr/>
        </p:nvSpPr>
        <p:spPr>
          <a:xfrm>
            <a:off x="3976287" y="6012170"/>
            <a:ext cx="7677551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4656824" y="5278030"/>
            <a:ext cx="5293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ISI</a:t>
            </a:r>
            <a:endParaRPr lang="en-US" sz="2800" dirty="0"/>
          </a:p>
        </p:txBody>
      </p:sp>
      <p:cxnSp>
        <p:nvCxnSpPr>
          <p:cNvPr id="17" name="Straight Arrow Connector 16"/>
          <p:cNvCxnSpPr>
            <a:stCxn id="15" idx="3"/>
          </p:cNvCxnSpPr>
          <p:nvPr/>
        </p:nvCxnSpPr>
        <p:spPr>
          <a:xfrm>
            <a:off x="5186136" y="5539640"/>
            <a:ext cx="1597591" cy="472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 animBg="1"/>
      <p:bldP spid="1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/>
              <a:t>OFDM: Time Domain- Cyclic Prefix( ISI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Cyclic Prefix: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𝐶𝑃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,…,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Transmitted OFDM symbol: 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acc>
                          <m:accPr>
                            <m:chr m:val="̃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acc>
                      </m:e>
                    </m:bar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𝐶𝑃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; </m:t>
                        </m:r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</m:bar>
                      </m:e>
                    </m:d>
                  </m:oMath>
                </a14:m>
                <a:endParaRPr lang="en-US" dirty="0" smtClean="0"/>
              </a:p>
              <a:p>
                <a:pPr marL="0" indent="0" algn="ctr">
                  <a:buNone/>
                </a:pPr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>
                <a:blip r:embed="rId3"/>
                <a:stretch>
                  <a:fillRect l="-947" t="-19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1419052"/>
              </p:ext>
            </p:extLst>
          </p:nvPr>
        </p:nvGraphicFramePr>
        <p:xfrm>
          <a:off x="337625" y="3898224"/>
          <a:ext cx="10696993" cy="16839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2" name="Visio" r:id="rId4" imgW="6829341" imgH="457011" progId="Visio.Drawing.15">
                  <p:embed/>
                </p:oleObj>
              </mc:Choice>
              <mc:Fallback>
                <p:oleObj name="Visio" r:id="rId4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625" y="3898224"/>
                        <a:ext cx="10696993" cy="168399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421226" y="4007556"/>
            <a:ext cx="1644640" cy="1230488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/>
          <p:cNvSpPr/>
          <p:nvPr/>
        </p:nvSpPr>
        <p:spPr>
          <a:xfrm>
            <a:off x="5727922" y="4033826"/>
            <a:ext cx="1644640" cy="1230488"/>
          </a:xfrm>
          <a:prstGeom prst="roundRect">
            <a:avLst/>
          </a:prstGeom>
          <a:solidFill>
            <a:srgbClr val="FF0000">
              <a:alpha val="1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599727" y="6282267"/>
            <a:ext cx="154061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200" dirty="0" smtClean="0"/>
              <a:t>Cyclic Prefix</a:t>
            </a:r>
            <a:endParaRPr lang="en-US" sz="2200" dirty="0"/>
          </a:p>
        </p:txBody>
      </p:sp>
      <p:cxnSp>
        <p:nvCxnSpPr>
          <p:cNvPr id="23" name="Straight Arrow Connector 22"/>
          <p:cNvCxnSpPr>
            <a:stCxn id="7" idx="0"/>
          </p:cNvCxnSpPr>
          <p:nvPr/>
        </p:nvCxnSpPr>
        <p:spPr>
          <a:xfrm flipV="1">
            <a:off x="4370035" y="5264314"/>
            <a:ext cx="1810846" cy="101795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7" idx="0"/>
          </p:cNvCxnSpPr>
          <p:nvPr/>
        </p:nvCxnSpPr>
        <p:spPr>
          <a:xfrm flipH="1" flipV="1">
            <a:off x="1445053" y="5333538"/>
            <a:ext cx="2924982" cy="948729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1" grpId="0" animBg="1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/>
              <a:t>OFDM: Time Domain- Cyclic Prefix( ISI 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920662"/>
                <a:ext cx="7452137" cy="5691154"/>
              </a:xfrm>
            </p:spPr>
            <p:txBody>
              <a:bodyPr>
                <a:normAutofit fontScale="62500" lnSpcReduction="20000"/>
              </a:bodyPr>
              <a:lstStyle/>
              <a:p>
                <a:pPr marL="0" indent="0">
                  <a:buNone/>
                </a:pPr>
                <a:endParaRPr lang="en-US" sz="2000" dirty="0" smtClean="0"/>
              </a:p>
              <a:p>
                <a:r>
                  <a:rPr lang="en-US" sz="3400" dirty="0" smtClean="0"/>
                  <a:t>Received Symbol:</a:t>
                </a:r>
              </a:p>
              <a:p>
                <a:pPr lvl="1"/>
                <a:r>
                  <a:rPr lang="en-US" sz="3400" dirty="0" smtClean="0"/>
                  <a:t>(-1):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400" dirty="0" smtClean="0"/>
              </a:p>
              <a:p>
                <a:pPr marL="457200" lvl="1" indent="0">
                  <a:buNone/>
                </a:pPr>
                <a:endParaRPr lang="en-US" sz="3400" dirty="0" smtClean="0"/>
              </a:p>
              <a:p>
                <a:pPr lvl="1"/>
                <a:r>
                  <a:rPr lang="en-US" sz="3400" dirty="0" smtClean="0"/>
                  <a:t>(0):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340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sz="340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4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sz="3400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sz="3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3400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40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sz="3400" dirty="0" smtClean="0"/>
              </a:p>
              <a:p>
                <a:pPr marL="457200" lvl="1" indent="0">
                  <a:buNone/>
                </a:pPr>
                <a:endParaRPr lang="en-US" sz="3400" dirty="0" smtClean="0"/>
              </a:p>
              <a:p>
                <a:pPr lvl="1"/>
                <a:r>
                  <a:rPr lang="en-US" sz="3400" dirty="0" smtClean="0"/>
                  <a:t>(Nfft-1):</a:t>
                </a:r>
              </a:p>
              <a:p>
                <a:pPr marL="457200" lvl="1" indent="0">
                  <a:buNone/>
                </a:pPr>
                <a:r>
                  <a:rPr lang="en-US" sz="3400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sz="3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40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>
                            <a:latin typeface="Cambria Math" panose="02040503050406030204" pitchFamily="18" charset="0"/>
                          </a:rPr>
                          <m:t>0</m:t>
                        </m:r>
                      </m:e>
                    </m:d>
                    <m:r>
                      <a:rPr lang="en-US" sz="340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sz="3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40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340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3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34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sz="3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40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sz="3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sz="3400" i="1">
                        <a:latin typeface="Cambria Math" panose="02040503050406030204" pitchFamily="18" charset="0"/>
                      </a:rPr>
                      <m:t>h</m:t>
                    </m:r>
                    <m:d>
                      <m:dPr>
                        <m:ctrlPr>
                          <a:rPr lang="en-US" sz="3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400" i="1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sz="340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340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</m:oMath>
                </a14:m>
                <a:endParaRPr lang="en-US" sz="3400" dirty="0" smtClean="0"/>
              </a:p>
              <a:p>
                <a:pPr marL="457200" lvl="1" indent="0">
                  <a:buNone/>
                </a:pPr>
                <a:endParaRPr lang="en-US" sz="3400" dirty="0" smtClean="0"/>
              </a:p>
              <a:p>
                <a:r>
                  <a:rPr lang="en-US" sz="3200" dirty="0" smtClean="0"/>
                  <a:t>Circular Convolution: </a:t>
                </a:r>
              </a:p>
              <a:p>
                <a:endParaRPr lang="en-US" sz="3200" dirty="0" smtClean="0"/>
              </a:p>
              <a:p>
                <a:pPr marL="0" indent="0" algn="ctr">
                  <a:buNone/>
                </a:pPr>
                <a:r>
                  <a:rPr lang="en-US" sz="3200" i="1" dirty="0"/>
                  <a:t> </a:t>
                </a:r>
                <a:r>
                  <a:rPr lang="en-US" sz="32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48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48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4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4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4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920662"/>
                <a:ext cx="7452137" cy="5691154"/>
              </a:xfrm>
              <a:blipFill>
                <a:blip r:embed="rId4"/>
                <a:stretch>
                  <a:fillRect l="-8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4161206"/>
              </p:ext>
            </p:extLst>
          </p:nvPr>
        </p:nvGraphicFramePr>
        <p:xfrm>
          <a:off x="7225224" y="1787025"/>
          <a:ext cx="4644301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1" name="Visio" r:id="rId5" imgW="4572058" imgH="828805" progId="Visio.Drawing.15">
                  <p:embed/>
                </p:oleObj>
              </mc:Choice>
              <mc:Fallback>
                <p:oleObj name="Visio" r:id="rId5" imgW="4572058" imgH="828805" progId="Visio.Drawing.15">
                  <p:embed/>
                  <p:pic>
                    <p:nvPicPr>
                      <p:cNvPr id="14" name="Object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25224" y="1787025"/>
                        <a:ext cx="4644301" cy="819150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651451"/>
              </p:ext>
            </p:extLst>
          </p:nvPr>
        </p:nvGraphicFramePr>
        <p:xfrm>
          <a:off x="7033313" y="3032024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2" name="Visio" r:id="rId7" imgW="4552768" imgH="819001" progId="Visio.Drawing.15">
                  <p:embed/>
                </p:oleObj>
              </mc:Choice>
              <mc:Fallback>
                <p:oleObj name="Visio" r:id="rId7" imgW="4552768" imgH="819001" progId="Visio.Drawing.15">
                  <p:embed/>
                  <p:pic>
                    <p:nvPicPr>
                      <p:cNvPr id="17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33313" y="3032024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5565367"/>
              </p:ext>
            </p:extLst>
          </p:nvPr>
        </p:nvGraphicFramePr>
        <p:xfrm>
          <a:off x="7003512" y="4314709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73" name="Visio" r:id="rId9" imgW="4552768" imgH="828805" progId="Visio.Drawing.15">
                  <p:embed/>
                </p:oleObj>
              </mc:Choice>
              <mc:Fallback>
                <p:oleObj name="Visio" r:id="rId9" imgW="4552768" imgH="828805" progId="Visio.Drawing.15">
                  <p:embed/>
                  <p:pic>
                    <p:nvPicPr>
                      <p:cNvPr id="19" name="Object 1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03512" y="4314709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09258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66" y="249000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</p:spPr>
            <p:txBody>
              <a:bodyPr/>
              <a:lstStyle/>
              <a:p>
                <a:r>
                  <a:rPr lang="en-US" dirty="0" smtClean="0"/>
                  <a:t>DFT circular convolution property: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Application to OFDM channel: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nary>
                                  <m:naryPr>
                                    <m:chr m:val="⨂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} 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Since: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  <a:blipFill rotWithShape="0">
                <a:blip r:embed="rId2"/>
                <a:stretch>
                  <a:fillRect l="-99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087"/>
            <a:ext cx="10515600" cy="944847"/>
          </a:xfrm>
        </p:spPr>
        <p:txBody>
          <a:bodyPr/>
          <a:lstStyle/>
          <a:p>
            <a:r>
              <a:rPr lang="en-US" dirty="0" smtClean="0"/>
              <a:t>Cyclic Prefix: Inter Carrier Interference (ICI)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009934"/>
            <a:ext cx="6184519" cy="5554639"/>
          </a:xfrm>
        </p:spPr>
        <p:txBody>
          <a:bodyPr/>
          <a:lstStyle/>
          <a:p>
            <a:r>
              <a:rPr lang="en-US" dirty="0" smtClean="0"/>
              <a:t>Dispersion: non- integer number of cycles over interval</a:t>
            </a:r>
          </a:p>
          <a:p>
            <a:pPr lvl="1"/>
            <a:r>
              <a:rPr lang="en-US" dirty="0"/>
              <a:t>Loss of </a:t>
            </a:r>
            <a:r>
              <a:rPr lang="en-US" dirty="0" err="1" smtClean="0"/>
              <a:t>orthogonality</a:t>
            </a:r>
            <a:endParaRPr lang="en-US" dirty="0"/>
          </a:p>
          <a:p>
            <a:pPr lvl="1"/>
            <a:r>
              <a:rPr lang="en-US" dirty="0" smtClean="0"/>
              <a:t>Inter </a:t>
            </a:r>
            <a:r>
              <a:rPr lang="en-US" dirty="0"/>
              <a:t>carrier interference!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Cyclic prefix extension: regaining integer number of cycles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668068" y="887713"/>
            <a:ext cx="5252303" cy="25111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368166" y="3787253"/>
            <a:ext cx="5424884" cy="26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Time Domain- </a:t>
            </a:r>
            <a:r>
              <a:rPr lang="en-US" dirty="0" smtClean="0"/>
              <a:t>OFDM Packet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48" y="1487608"/>
            <a:ext cx="10993647" cy="34665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894363" y="3361556"/>
            <a:ext cx="4276579" cy="914400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7403" y="3361556"/>
            <a:ext cx="5348485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7107" y="5309606"/>
            <a:ext cx="269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 </a:t>
            </a:r>
            <a:r>
              <a:rPr lang="en-US" sz="2400" dirty="0" err="1" smtClean="0"/>
              <a:t>Preamles</a:t>
            </a:r>
            <a:endParaRPr lang="en-US" sz="2400" dirty="0" smtClean="0"/>
          </a:p>
          <a:p>
            <a:r>
              <a:rPr lang="en-US" sz="2400" dirty="0" smtClean="0"/>
              <a:t>(synchronization, </a:t>
            </a:r>
          </a:p>
          <a:p>
            <a:r>
              <a:rPr lang="en-US" sz="2400" dirty="0" smtClean="0"/>
              <a:t>Channel estimation)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3870" y="5845788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2826227" y="4275956"/>
            <a:ext cx="295418" cy="1033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4" idx="4"/>
          </p:cNvCxnSpPr>
          <p:nvPr/>
        </p:nvCxnSpPr>
        <p:spPr>
          <a:xfrm flipV="1">
            <a:off x="7906219" y="4275956"/>
            <a:ext cx="126434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01691" y="3361556"/>
            <a:ext cx="322179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56515" y="3377570"/>
            <a:ext cx="973412" cy="914400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87484" y="57528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CP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7040919" y="4183056"/>
            <a:ext cx="255348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60325" y="1398245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22" name="Straight Arrow Connector 21"/>
          <p:cNvCxnSpPr>
            <a:stCxn id="19" idx="2"/>
          </p:cNvCxnSpPr>
          <p:nvPr/>
        </p:nvCxnSpPr>
        <p:spPr>
          <a:xfrm flipH="1">
            <a:off x="8032654" y="1859910"/>
            <a:ext cx="110020" cy="1501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/>
      <p:bldP spid="7" grpId="1"/>
      <p:bldP spid="8" grpId="0"/>
      <p:bldP spid="8" grpId="1"/>
      <p:bldP spid="15" grpId="0" animBg="1"/>
      <p:bldP spid="16" grpId="0" animBg="1"/>
      <p:bldP spid="17" grpId="0"/>
      <p:bldP spid="1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22281"/>
            <a:ext cx="10515600" cy="1325563"/>
          </a:xfrm>
        </p:spPr>
        <p:txBody>
          <a:bodyPr/>
          <a:lstStyle/>
          <a:p>
            <a:r>
              <a:rPr lang="en-US" dirty="0" smtClean="0"/>
              <a:t>Link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1579946" y="182627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Tx</a:t>
            </a:r>
            <a:endParaRPr lang="en-US" dirty="0"/>
          </a:p>
          <a:p>
            <a:pPr algn="ctr"/>
            <a:r>
              <a:rPr lang="en-US" dirty="0"/>
              <a:t>OFDM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5396370" y="182627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/>
              <a:t>Tx</a:t>
            </a:r>
            <a:endParaRPr lang="en-US" dirty="0"/>
          </a:p>
          <a:p>
            <a:pPr algn="ctr"/>
            <a:r>
              <a:rPr lang="en-US" dirty="0"/>
              <a:t>IF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8708738" y="1754266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D/A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Rec. Filter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8874458" y="474022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Rx</a:t>
            </a:r>
          </a:p>
          <a:p>
            <a:pPr algn="ctr"/>
            <a:r>
              <a:rPr lang="en-US" dirty="0"/>
              <a:t>OFDM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424372" y="474022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Rx</a:t>
            </a:r>
          </a:p>
          <a:p>
            <a:pPr algn="ctr"/>
            <a:r>
              <a:rPr lang="en-US" dirty="0"/>
              <a:t>IF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723962" y="4657363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A/D</a:t>
            </a:r>
          </a:p>
          <a:p>
            <a:pPr algn="ctr"/>
            <a:r>
              <a:rPr lang="en-US" dirty="0"/>
              <a:t>&amp;</a:t>
            </a:r>
          </a:p>
          <a:p>
            <a:pPr algn="ctr"/>
            <a:r>
              <a:rPr lang="en-US" dirty="0"/>
              <a:t>AA Filter</a:t>
            </a:r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2494346" y="2283474"/>
            <a:ext cx="2902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6310770" y="2283474"/>
            <a:ext cx="2397968" cy="10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4712867" y="3037997"/>
            <a:ext cx="233741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Channel</a:t>
            </a:r>
            <a:endParaRPr lang="he-IL" dirty="0"/>
          </a:p>
        </p:txBody>
      </p:sp>
      <p:cxnSp>
        <p:nvCxnSpPr>
          <p:cNvPr id="18" name="Elbow Connector 17"/>
          <p:cNvCxnSpPr>
            <a:stCxn id="7" idx="2"/>
            <a:endCxn id="14" idx="6"/>
          </p:cNvCxnSpPr>
          <p:nvPr/>
        </p:nvCxnSpPr>
        <p:spPr>
          <a:xfrm rot="5400000">
            <a:off x="7849712" y="2034954"/>
            <a:ext cx="599655" cy="21985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0" idx="0"/>
          </p:cNvCxnSpPr>
          <p:nvPr/>
        </p:nvCxnSpPr>
        <p:spPr>
          <a:xfrm rot="10800000" flipV="1">
            <a:off x="2264024" y="3434041"/>
            <a:ext cx="2448845" cy="12233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9" idx="1"/>
          </p:cNvCxnSpPr>
          <p:nvPr/>
        </p:nvCxnSpPr>
        <p:spPr>
          <a:xfrm>
            <a:off x="2804082" y="5197423"/>
            <a:ext cx="26202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  <a:endCxn id="8" idx="1"/>
          </p:cNvCxnSpPr>
          <p:nvPr/>
        </p:nvCxnSpPr>
        <p:spPr>
          <a:xfrm>
            <a:off x="6338772" y="5197423"/>
            <a:ext cx="25356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0921" y="1437530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76" y="1340769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6130" y="411027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3876" y="4318388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3236131" y="1437530"/>
            <a:ext cx="14767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2345911" y="1049466"/>
            <a:ext cx="20078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/>
              <a:t>BW (=</a:t>
            </a:r>
            <a:r>
              <a:rPr lang="en-US" dirty="0" err="1"/>
              <a:t>Fchip</a:t>
            </a:r>
            <a:r>
              <a:rPr lang="en-US" dirty="0"/>
              <a:t>)=10kHz</a:t>
            </a:r>
            <a:endParaRPr lang="he-IL" dirty="0"/>
          </a:p>
        </p:txBody>
      </p:sp>
      <p:sp>
        <p:nvSpPr>
          <p:cNvPr id="23" name="Left-Right Arrow 22"/>
          <p:cNvSpPr/>
          <p:nvPr/>
        </p:nvSpPr>
        <p:spPr>
          <a:xfrm rot="5400000">
            <a:off x="7112881" y="2416318"/>
            <a:ext cx="14767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/>
          <p:cNvSpPr txBox="1"/>
          <p:nvPr/>
        </p:nvSpPr>
        <p:spPr>
          <a:xfrm>
            <a:off x="7226371" y="944009"/>
            <a:ext cx="11031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Fif</a:t>
            </a:r>
            <a:r>
              <a:rPr lang="en-US" dirty="0"/>
              <a:t>=10kHz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8606876" y="1340768"/>
            <a:ext cx="144956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Frec</a:t>
            </a:r>
            <a:r>
              <a:rPr lang="en-US" dirty="0"/>
              <a:t>=100ksps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1625901" y="5805264"/>
            <a:ext cx="124502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/>
              <a:t>Fs</a:t>
            </a:r>
            <a:r>
              <a:rPr lang="en-US" dirty="0"/>
              <a:t>=100ksps</a:t>
            </a:r>
            <a:endParaRPr lang="he-IL" dirty="0"/>
          </a:p>
        </p:txBody>
      </p:sp>
      <p:pic>
        <p:nvPicPr>
          <p:cNvPr id="28" name="Picture 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8132" y="4570859"/>
            <a:ext cx="1246586" cy="1425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Arrow Connector 28"/>
          <p:cNvCxnSpPr>
            <a:stCxn id="8" idx="3"/>
          </p:cNvCxnSpPr>
          <p:nvPr/>
        </p:nvCxnSpPr>
        <p:spPr>
          <a:xfrm>
            <a:off x="9788858" y="5197423"/>
            <a:ext cx="66927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8029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3" grpId="0" animBg="1"/>
      <p:bldP spid="5" grpId="0"/>
      <p:bldP spid="23" grpId="0" animBg="1"/>
      <p:bldP spid="25" grpId="0"/>
      <p:bldP spid="26" grpId="0"/>
      <p:bldP spid="2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1064" y="3496718"/>
            <a:ext cx="11133923" cy="340690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>
            <a:normAutofit/>
          </a:bodyPr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7741972" y="3496718"/>
            <a:ext cx="1153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Digital</a:t>
            </a:r>
            <a:endParaRPr lang="en-US" sz="24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1518" y="973153"/>
            <a:ext cx="10873014" cy="2496270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3568" y="3098604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7" name="Straight Arrow Connector 6"/>
          <p:cNvCxnSpPr>
            <a:stCxn id="14" idx="0"/>
          </p:cNvCxnSpPr>
          <p:nvPr/>
        </p:nvCxnSpPr>
        <p:spPr>
          <a:xfrm flipV="1">
            <a:off x="6096000" y="2486023"/>
            <a:ext cx="0" cy="6125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6095999" y="4850541"/>
            <a:ext cx="0" cy="5018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5937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2" y="1"/>
            <a:ext cx="10515600" cy="1027906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Concepts: Single Input Multiple Output (SIMO) 1x3- wireless channel (in Far Field)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27904"/>
            <a:ext cx="6661294" cy="565424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4983" y="1244600"/>
            <a:ext cx="10917702" cy="51689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734259" y="4589912"/>
            <a:ext cx="21717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 smtClean="0">
                <a:solidFill>
                  <a:srgbClr val="0070C0"/>
                </a:solidFill>
              </a:rPr>
              <a:t>Determinitic</a:t>
            </a:r>
            <a:r>
              <a:rPr lang="en-US" sz="2400" dirty="0" smtClean="0">
                <a:solidFill>
                  <a:srgbClr val="0070C0"/>
                </a:solidFill>
              </a:rPr>
              <a:t>:</a:t>
            </a:r>
          </a:p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70C0"/>
                </a:solidFill>
              </a:rPr>
              <a:t>Distance</a:t>
            </a:r>
          </a:p>
          <a:p>
            <a:pPr marL="342900" indent="-342900">
              <a:buAutoNum type="arabicParenR"/>
            </a:pPr>
            <a:r>
              <a:rPr lang="en-US" sz="2400" b="1" u="sng" dirty="0" smtClean="0">
                <a:solidFill>
                  <a:srgbClr val="0070C0"/>
                </a:solidFill>
              </a:rPr>
              <a:t>Antenna orientation</a:t>
            </a:r>
            <a:endParaRPr lang="en-US" sz="2400" b="1" u="sng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>
            <a:stCxn id="8" idx="1"/>
          </p:cNvCxnSpPr>
          <p:nvPr/>
        </p:nvCxnSpPr>
        <p:spPr>
          <a:xfrm flipH="1" flipV="1">
            <a:off x="9113645" y="4755873"/>
            <a:ext cx="620614" cy="6188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596247" y="1295400"/>
            <a:ext cx="126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Random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6111395" y="1526233"/>
            <a:ext cx="1484852" cy="125873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4890"/>
          </a:xfrm>
        </p:spPr>
        <p:txBody>
          <a:bodyPr>
            <a:normAutofit/>
          </a:bodyPr>
          <a:lstStyle/>
          <a:p>
            <a:r>
              <a:rPr lang="en-US" dirty="0" smtClean="0"/>
              <a:t>Concepts: SIMO 1x3- Large Scale Fading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03" y="2616591"/>
            <a:ext cx="4472558" cy="395915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6561" y="2616591"/>
            <a:ext cx="4938898" cy="4037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6333" y="1768637"/>
            <a:ext cx="2297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coupling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6799547" y="1787194"/>
            <a:ext cx="40554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Poor coupling (ideally null)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3296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89" y="219239"/>
            <a:ext cx="10777025" cy="1027577"/>
          </a:xfrm>
        </p:spPr>
        <p:txBody>
          <a:bodyPr/>
          <a:lstStyle/>
          <a:p>
            <a:r>
              <a:rPr lang="en-US" dirty="0" smtClean="0"/>
              <a:t>Concepts: SIMO 1x3- Diversity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01662" y="1123267"/>
            <a:ext cx="3770141" cy="2115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27" y="3657601"/>
            <a:ext cx="3362325" cy="302968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3"/>
            <a:endCxn id="7" idx="0"/>
          </p:cNvCxnSpPr>
          <p:nvPr/>
        </p:nvCxnSpPr>
        <p:spPr>
          <a:xfrm>
            <a:off x="8271803" y="2180948"/>
            <a:ext cx="1485587" cy="1476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>
            <a:off x="2505002" y="2180948"/>
            <a:ext cx="1996660" cy="934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63907" y="2463348"/>
            <a:ext cx="12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spatial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224392" y="2057399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angular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04" y="3362178"/>
            <a:ext cx="4095750" cy="32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2" y="55567"/>
            <a:ext cx="10515600" cy="858833"/>
          </a:xfrm>
        </p:spPr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46" y="914400"/>
            <a:ext cx="10760016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Tx</a:t>
            </a:r>
            <a:r>
              <a:rPr lang="en-US" dirty="0" smtClean="0"/>
              <a:t> Chain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2535695" y="1268760"/>
            <a:ext cx="3312368" cy="1584176"/>
            <a:chOff x="251520" y="1417026"/>
            <a:chExt cx="3312368" cy="1584176"/>
          </a:xfrm>
        </p:grpSpPr>
        <p:sp>
          <p:nvSpPr>
            <p:cNvPr id="6" name="Rectangle 5"/>
            <p:cNvSpPr/>
            <p:nvPr/>
          </p:nvSpPr>
          <p:spPr>
            <a:xfrm>
              <a:off x="251520" y="1417026"/>
              <a:ext cx="3312368" cy="15841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18456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/>
                <a:t>Tx</a:t>
              </a:r>
              <a:endParaRPr lang="en-US" dirty="0"/>
            </a:p>
            <a:p>
              <a:pPr algn="ctr"/>
              <a:r>
                <a:rPr lang="en-US" dirty="0"/>
                <a:t>OFDM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152328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/>
                <a:t>Tx</a:t>
              </a:r>
              <a:endParaRPr lang="en-US" dirty="0"/>
            </a:p>
            <a:p>
              <a:pPr algn="ctr"/>
              <a:r>
                <a:rPr lang="en-US" dirty="0"/>
                <a:t>IF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2844280" y="2607587"/>
            <a:ext cx="2705100" cy="1924050"/>
            <a:chOff x="467544" y="3429000"/>
            <a:chExt cx="2705100" cy="192405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429000"/>
              <a:ext cx="27051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3301">
              <a:off x="871814" y="3822174"/>
              <a:ext cx="976532" cy="74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Rounded Rectangle 9"/>
          <p:cNvSpPr/>
          <p:nvPr/>
        </p:nvSpPr>
        <p:spPr>
          <a:xfrm>
            <a:off x="7340976" y="1530563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D/A</a:t>
            </a:r>
          </a:p>
          <a:p>
            <a:pPr algn="ctr"/>
            <a:endParaRPr lang="en-US" dirty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6980777" y="2313726"/>
            <a:ext cx="1523922" cy="245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>
            <a:stCxn id="6" idx="3"/>
            <a:endCxn id="10" idx="1"/>
          </p:cNvCxnSpPr>
          <p:nvPr/>
        </p:nvCxnSpPr>
        <p:spPr>
          <a:xfrm>
            <a:off x="5848064" y="2060849"/>
            <a:ext cx="1492913" cy="9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  <a:endCxn id="29" idx="3"/>
          </p:cNvCxnSpPr>
          <p:nvPr/>
        </p:nvCxnSpPr>
        <p:spPr>
          <a:xfrm>
            <a:off x="8421097" y="2070624"/>
            <a:ext cx="106863" cy="2978557"/>
          </a:xfrm>
          <a:prstGeom prst="bentConnector3">
            <a:avLst>
              <a:gd name="adj1" fmla="val 3139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9" idx="1"/>
          </p:cNvCxnSpPr>
          <p:nvPr/>
        </p:nvCxnSpPr>
        <p:spPr>
          <a:xfrm flipH="1">
            <a:off x="4349072" y="5049180"/>
            <a:ext cx="29919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480" y="5765472"/>
            <a:ext cx="2267103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3276971" y="4541334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Coil</a:t>
            </a:r>
          </a:p>
          <a:p>
            <a:pPr algn="ctr"/>
            <a:endParaRPr lang="en-US" dirty="0"/>
          </a:p>
        </p:txBody>
      </p:sp>
      <p:sp>
        <p:nvSpPr>
          <p:cNvPr id="29" name="Rounded Rectangle 28"/>
          <p:cNvSpPr/>
          <p:nvPr/>
        </p:nvSpPr>
        <p:spPr>
          <a:xfrm>
            <a:off x="7340977" y="4509120"/>
            <a:ext cx="1186983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Amplifier</a:t>
            </a:r>
          </a:p>
          <a:p>
            <a:pPr algn="ctr"/>
            <a:endParaRPr lang="en-US" dirty="0"/>
          </a:p>
        </p:txBody>
      </p: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9871" y="5805265"/>
            <a:ext cx="2538235" cy="94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08913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9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Rx Chain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4213910" y="4056024"/>
            <a:ext cx="3312368" cy="1584176"/>
            <a:chOff x="251520" y="1556792"/>
            <a:chExt cx="3312368" cy="1584176"/>
          </a:xfrm>
        </p:grpSpPr>
        <p:sp>
          <p:nvSpPr>
            <p:cNvPr id="5" name="Rectangle 4"/>
            <p:cNvSpPr/>
            <p:nvPr/>
          </p:nvSpPr>
          <p:spPr>
            <a:xfrm>
              <a:off x="251520" y="1556792"/>
              <a:ext cx="3312368" cy="15841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18456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/>
                <a:t>Tx</a:t>
              </a:r>
              <a:endParaRPr lang="en-US" dirty="0"/>
            </a:p>
            <a:p>
              <a:pPr algn="ctr"/>
              <a:r>
                <a:rPr lang="en-US" dirty="0"/>
                <a:t>OFDM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152328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/>
                <a:t>Tx</a:t>
              </a:r>
              <a:endParaRPr lang="en-US" dirty="0"/>
            </a:p>
            <a:p>
              <a:pPr algn="ctr"/>
              <a:r>
                <a:rPr lang="en-US" dirty="0"/>
                <a:t>IF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5038046" y="5239906"/>
            <a:ext cx="2705100" cy="1590998"/>
            <a:chOff x="467544" y="3429000"/>
            <a:chExt cx="2705100" cy="19240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429000"/>
              <a:ext cx="27051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3301">
              <a:off x="871814" y="3822174"/>
              <a:ext cx="976532" cy="74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860" y="2420888"/>
            <a:ext cx="2230560" cy="147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6777417" y="1268760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A/D</a:t>
            </a:r>
          </a:p>
          <a:p>
            <a:pPr algn="ctr"/>
            <a:endParaRPr 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3071664" y="1268760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Sensor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2964" y="2459642"/>
            <a:ext cx="2428426" cy="145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stCxn id="13" idx="3"/>
            <a:endCxn id="12" idx="1"/>
          </p:cNvCxnSpPr>
          <p:nvPr/>
        </p:nvCxnSpPr>
        <p:spPr>
          <a:xfrm>
            <a:off x="4151785" y="1808820"/>
            <a:ext cx="26256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3"/>
            <a:endCxn id="5" idx="3"/>
          </p:cNvCxnSpPr>
          <p:nvPr/>
        </p:nvCxnSpPr>
        <p:spPr>
          <a:xfrm flipH="1">
            <a:off x="7526279" y="1808820"/>
            <a:ext cx="331259" cy="3039292"/>
          </a:xfrm>
          <a:prstGeom prst="bentConnector3">
            <a:avLst>
              <a:gd name="adj1" fmla="val -41022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99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3333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914400"/>
            <a:ext cx="110490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4" y="2442950"/>
            <a:ext cx="3359985" cy="135033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4993962" y="4287837"/>
            <a:ext cx="3718238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9200" y="-170224"/>
            <a:ext cx="1359665" cy="33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lvl="1"/>
            <a:endParaRPr lang="en-US" dirty="0"/>
          </a:p>
          <a:p>
            <a:r>
              <a:rPr lang="en-US" dirty="0" smtClean="0"/>
              <a:t>Anti Aliasing Filter: MAX7418 (not used finally)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09" y="914399"/>
            <a:ext cx="3976573" cy="2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56" y="3903260"/>
            <a:ext cx="3434096" cy="2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Hardware-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2100" y="1825625"/>
            <a:ext cx="11061700" cy="4351338"/>
          </a:xfrm>
        </p:spPr>
        <p:txBody>
          <a:bodyPr/>
          <a:lstStyle/>
          <a:p>
            <a:pPr lvl="0"/>
            <a:r>
              <a:rPr lang="en-US" dirty="0" smtClean="0"/>
              <a:t>3-axis active Antenna</a:t>
            </a:r>
            <a:r>
              <a:rPr lang="en-US" dirty="0"/>
              <a:t>: </a:t>
            </a:r>
            <a:r>
              <a:rPr lang="en-US" dirty="0" err="1"/>
              <a:t>Metronix</a:t>
            </a:r>
            <a:r>
              <a:rPr lang="en-US" dirty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045328" y="1523972"/>
            <a:ext cx="4181472" cy="21110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3468335"/>
            <a:ext cx="5224540" cy="32448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3613130"/>
            <a:ext cx="5313422" cy="3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predicted Performance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64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𝑃𝐴𝑃𝑅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𝑖𝑛𝑑𝑢𝑐𝑡𝑖𝑜𝑛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𝑤𝑖𝑛𝑑𝑖𝑛𝑔𝑠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𝑐𝑜𝑖𝑙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=+/−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𝑠𝑝𝑒𝑐𝑡𝑟𝑎𝑙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8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𝑇𝑒𝑠𝑙𝑎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/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𝐻𝑧</m:t>
                          </m:r>
                        </m:e>
                      </m:ra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𝑃𝐴𝑃𝑅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𝑑𝐵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]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𝐴𝑚𝑝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408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Sup>
                              <m:sSub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𝑠𝑒𝑛𝑠𝑜𝑟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𝑜𝑢𝑡</m:t>
                                </m:r>
                              </m:sub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50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r>
                  <a:rPr lang="en-US" dirty="0" smtClean="0"/>
                  <a:t> (effective over 50 ohm load)</a:t>
                </a:r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 b="-2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𝑉𝐿𝐹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𝑑𝐵𝑚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𝑁𝑆𝐷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𝑆𝑄𝑅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𝑆𝑄𝑅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r>
                  <a:rPr lang="en-US" dirty="0" smtClean="0"/>
                  <a:t> (effectively referred to 50 Ohm)</a:t>
                </a:r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𝐹𝑆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num>
                          <m:den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den>
                        </m:f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Optional operational deployment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25650"/>
            <a:ext cx="983456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00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Budget- Preliminary </a:t>
            </a:r>
            <a:r>
              <a:rPr lang="en-US" dirty="0" smtClean="0"/>
              <a:t>experiment</a:t>
            </a:r>
            <a:r>
              <a:rPr lang="en-US" smtClean="0"/>
              <a:t>: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955343"/>
            <a:ext cx="5391150" cy="29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004" y="3954579"/>
            <a:ext cx="5391150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" y="763704"/>
            <a:ext cx="5391150" cy="31908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Theory Vs. Experimental: at A/D output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98600"/>
                <a:ext cx="10033000" cy="4678363"/>
              </a:xfrm>
            </p:spPr>
            <p:txBody>
              <a:bodyPr/>
              <a:lstStyle/>
              <a:p>
                <a:r>
                  <a:rPr lang="en-US" dirty="0" smtClean="0"/>
                  <a:t>SNR ( SNR~EVM in this waveform parameters):</a:t>
                </a:r>
              </a:p>
              <a:p>
                <a:pPr lvl="1"/>
                <a:r>
                  <a:rPr lang="en-US" dirty="0" smtClean="0"/>
                  <a:t>Theory: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33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US" b="0" dirty="0" smtClean="0"/>
              </a:p>
              <a:p>
                <a:pPr lvl="1"/>
                <a:r>
                  <a:rPr lang="en-US" dirty="0" smtClean="0"/>
                  <a:t>Experiment: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41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</m:t>
                    </m:r>
                  </m:oMath>
                </a14:m>
                <a:endParaRPr lang="en-US" dirty="0" smtClean="0"/>
              </a:p>
              <a:p>
                <a:r>
                  <a:rPr lang="en-US" b="0" dirty="0" smtClean="0"/>
                  <a:t>Signal:</a:t>
                </a:r>
              </a:p>
              <a:p>
                <a:pPr lvl="1"/>
                <a:r>
                  <a:rPr lang="en-US" dirty="0" smtClean="0"/>
                  <a:t>Theory: </a:t>
                </a:r>
                <a14:m>
                  <m:oMath xmlns:m="http://schemas.openxmlformats.org/officeDocument/2006/math">
                    <m:r>
                      <a:rPr lang="en-US" i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0">
                        <a:latin typeface="Cambria Math" panose="02040503050406030204" pitchFamily="18" charset="0"/>
                      </a:rPr>
                      <m:t>6</m:t>
                    </m:r>
                    <m:r>
                      <m:rPr>
                        <m:sty m:val="p"/>
                      </m:rPr>
                      <a:rPr lang="en-US" i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Experiment: </a:t>
                </a: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31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dBm</m:t>
                    </m:r>
                  </m:oMath>
                </a14:m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𝑆𝑁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𝑦𝑏</m:t>
                        </m:r>
                      </m:sub>
                    </m:sSub>
                    <m:r>
                      <a:rPr lang="en-US" i="1" smtClean="0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𝑒𝑥𝑝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𝑅𝑥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↔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𝐸𝑉𝑀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lang="en-US" i="1" dirty="0" smtClean="0"/>
              </a:p>
              <a:p>
                <a:r>
                  <a:rPr lang="en-US" dirty="0"/>
                  <a:t>Conclusion: at 3 meters (1 floor):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𝐸𝑉𝑀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i="1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98600"/>
                <a:ext cx="10033000" cy="4678363"/>
              </a:xfrm>
              <a:blipFill rotWithShape="0">
                <a:blip r:embed="rId2"/>
                <a:stretch>
                  <a:fillRect l="-1094" t="-2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0979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9177" y="195793"/>
            <a:ext cx="10515600" cy="887942"/>
          </a:xfrm>
        </p:spPr>
        <p:txBody>
          <a:bodyPr/>
          <a:lstStyle/>
          <a:p>
            <a:r>
              <a:rPr lang="en-US" dirty="0" smtClean="0"/>
              <a:t>Throughput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83736"/>
                <a:ext cx="10515600" cy="5774264"/>
              </a:xfrm>
            </p:spPr>
            <p:txBody>
              <a:bodyPr>
                <a:normAutofit fontScale="775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𝑟𝑜𝑢𝑔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𝑝𝑢𝑡</m:t>
                    </m:r>
                    <m:d>
                      <m:dPr>
                        <m:begChr m:val="["/>
                        <m:endChr m:val="]"/>
                        <m:ctrlPr>
                          <a:rPr lang="en-US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𝑠𝑒𝑐</m:t>
                            </m:r>
                          </m:den>
                        </m:f>
                      </m:e>
                    </m:d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46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𝐷𝑎𝑡𝑎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𝑏𝑖𝑡𝑠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𝑝𝑒𝑟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𝑝𝑎𝑐𝑘𝑒𝑡</m:t>
                        </m:r>
                      </m:num>
                      <m:den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𝑃𝑎𝑐𝑘𝑒𝑡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4600" b="0" i="1" smtClean="0">
                            <a:latin typeface="Cambria Math" panose="02040503050406030204" pitchFamily="18" charset="0"/>
                          </a:rPr>
                          <m:t>𝐷𝑢𝑟𝑎𝑡𝑖𝑜𝑛</m:t>
                        </m:r>
                      </m:den>
                    </m:f>
                  </m:oMath>
                </a14:m>
                <a:endParaRPr lang="en-US" sz="4600" dirty="0" smtClean="0"/>
              </a:p>
              <a:p>
                <a:pPr marL="0" indent="0">
                  <a:buNone/>
                </a:pPr>
                <a:endParaRPr lang="en-US" sz="2900" dirty="0"/>
              </a:p>
              <a:p>
                <a14:m>
                  <m:oMath xmlns:m="http://schemas.openxmlformats.org/officeDocument/2006/math">
                    <m:r>
                      <a:rPr lang="en-US" sz="4600" i="1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𝑏𝑖𝑡𝑠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𝑝𝑒𝑟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600" i="1">
                        <a:latin typeface="Cambria Math" panose="02040503050406030204" pitchFamily="18" charset="0"/>
                      </a:rPr>
                      <m:t>𝑝𝑎𝑐𝑘𝑒𝑡</m:t>
                    </m:r>
                    <m:d>
                      <m:dPr>
                        <m:begChr m:val="["/>
                        <m:endChr m:val="]"/>
                        <m:ctrlPr>
                          <a:rPr lang="en-US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𝑑𝑎𝑡𝑎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𝑏𝑖𝑡𝑠</m:t>
                            </m:r>
                          </m:num>
                          <m:den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𝑝𝑎𝑐𝑘𝑒𝑡</m:t>
                            </m:r>
                          </m:den>
                        </m:f>
                      </m:e>
                    </m:d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𝐷𝑎𝑡𝑎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4600" b="0" i="1" smtClean="0">
                        <a:latin typeface="Cambria Math" panose="02040503050406030204" pitchFamily="18" charset="0"/>
                      </a:rPr>
                      <m:t>𝑆𝑦𝑚𝑏𝑜𝑙𝑠</m:t>
                    </m:r>
                    <m:d>
                      <m:dPr>
                        <m:begChr m:val="["/>
                        <m:endChr m:val="]"/>
                        <m:ctrlPr>
                          <a:rPr lang="en-US" sz="4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𝑂𝐹𝐷𝑀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𝑠𝑦𝑚</m:t>
                            </m:r>
                          </m:num>
                          <m:den>
                            <m:r>
                              <a:rPr lang="en-US" sz="4600" b="0" i="1" smtClean="0">
                                <a:latin typeface="Cambria Math" panose="02040503050406030204" pitchFamily="18" charset="0"/>
                              </a:rPr>
                              <m:t>𝑝𝑎𝑐𝑘𝑒𝑡</m:t>
                            </m:r>
                          </m:den>
                        </m:f>
                      </m:e>
                    </m:d>
                  </m:oMath>
                </a14:m>
                <a:endParaRPr lang="en-US" sz="4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60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𝑎𝑡𝑎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𝑠𝑢𝑏𝑐𝑎𝑟𝑟𝑖𝑒𝑟𝑠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𝑄𝐴𝑀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𝑠𝑦𝑚</m:t>
                              </m:r>
                            </m:num>
                            <m:den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600" b="0" i="1" smtClean="0">
                                  <a:latin typeface="Cambria Math" panose="02040503050406030204" pitchFamily="18" charset="0"/>
                                </a:rPr>
                                <m:t>𝑠𝑦𝑚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4600" b="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𝑀𝑜𝑑𝑢𝑙𝑎𝑡𝑖𝑜𝑛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4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</m:num>
                        <m:den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𝑄𝐴𝑀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𝑠𝑦𝑚</m:t>
                          </m:r>
                        </m:den>
                      </m:f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]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∙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𝑐𝑜𝑑𝑒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600" i="1">
                          <a:latin typeface="Cambria Math" panose="02040503050406030204" pitchFamily="18" charset="0"/>
                        </a:rPr>
                        <m:t>𝑟𝑎𝑡𝑒</m:t>
                      </m:r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[</m:t>
                      </m:r>
                      <m:f>
                        <m:fPr>
                          <m:ctrlPr>
                            <a:rPr lang="en-US" sz="46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𝑑𝑎𝑡𝑎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</m:num>
                        <m:den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𝑐𝑜𝑑𝑒𝑑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4600" b="0" i="1" smtClean="0">
                              <a:latin typeface="Cambria Math" panose="02040503050406030204" pitchFamily="18" charset="0"/>
                            </a:rPr>
                            <m:t>𝑏𝑖𝑡𝑠</m:t>
                          </m:r>
                        </m:den>
                      </m:f>
                      <m:r>
                        <a:rPr lang="en-US" sz="4600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4600" dirty="0" smtClean="0"/>
              </a:p>
              <a:p>
                <a:endParaRPr lang="en-US" sz="33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83736"/>
                <a:ext cx="10515600" cy="5774264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97866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845" y="122057"/>
            <a:ext cx="10515600" cy="1325563"/>
          </a:xfrm>
        </p:spPr>
        <p:txBody>
          <a:bodyPr/>
          <a:lstStyle/>
          <a:p>
            <a:r>
              <a:rPr lang="en-US" dirty="0"/>
              <a:t>Throughput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0942" y="1825625"/>
                <a:ext cx="11052858" cy="4351338"/>
              </a:xfrm>
            </p:spPr>
            <p:txBody>
              <a:bodyPr/>
              <a:lstStyle/>
              <a:p>
                <a:pPr marL="0" indent="0">
                  <a:buNone/>
                </a:pPr>
                <a:endParaRPr lang="en-US" sz="4000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4000" i="1">
                          <a:latin typeface="Cambria Math" panose="02040503050406030204" pitchFamily="18" charset="0"/>
                        </a:rPr>
                        <m:t>𝑃𝑎𝑐𝑘𝑒𝑡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𝐷𝑢𝑟𝑎𝑡𝑖</m:t>
                      </m:r>
                      <m:r>
                        <m:rPr>
                          <m:sty m:val="p"/>
                        </m:rPr>
                        <a:rPr lang="en-US" sz="4000">
                          <a:latin typeface="Cambria Math" panose="02040503050406030204" pitchFamily="18" charset="0"/>
                        </a:rPr>
                        <m:t>o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𝑠𝑒𝑐</m:t>
                          </m:r>
                        </m:e>
                      </m:d>
                      <m:r>
                        <a:rPr lang="en-US" sz="4000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sz="40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𝑠𝑦𝑚𝑏𝑜𝑙𝑠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𝑜𝑟𝑡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𝑝𝑟𝑒𝑎𝑚𝑏𝑙𝑒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40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</m:e>
                          </m:d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+(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𝑙𝑜𝑛𝑔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𝑝𝑟𝑒𝑎𝑚𝑏𝑙𝑒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sz="4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4000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4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0942" y="1825625"/>
                <a:ext cx="11052858" cy="4351338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3752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 smtClean="0"/>
                  <a:t>Throughput: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23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730" y="2395960"/>
            <a:ext cx="3001701" cy="34606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06" y="2488556"/>
            <a:ext cx="5418713" cy="30149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Right Arrow 5"/>
          <p:cNvSpPr/>
          <p:nvPr/>
        </p:nvSpPr>
        <p:spPr>
          <a:xfrm>
            <a:off x="4687748" y="3456086"/>
            <a:ext cx="784982" cy="24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3831220" y="2268638"/>
            <a:ext cx="0" cy="3234902"/>
          </a:xfrm>
          <a:prstGeom prst="line">
            <a:avLst/>
          </a:prstGeom>
          <a:ln w="57150">
            <a:solidFill>
              <a:srgbClr val="FF00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541853" y="1587440"/>
            <a:ext cx="12362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Analog HW</a:t>
            </a:r>
          </a:p>
          <a:p>
            <a:r>
              <a:rPr lang="en-US" dirty="0" smtClean="0"/>
              <a:t>limit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>
            <a:off x="8081940" y="3456085"/>
            <a:ext cx="784982" cy="2478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8589860" y="3208894"/>
                <a:ext cx="3602140" cy="11531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𝑘𝐻𝑧</m:t>
                      </m:r>
                    </m:oMath>
                  </m:oMathPara>
                </a14:m>
                <a:endParaRPr lang="en-US" sz="3200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𝑚𝑠𝑒𝑐</m:t>
                      </m:r>
                    </m:oMath>
                  </m:oMathPara>
                </a14:m>
                <a:endParaRPr lang="en-US" sz="3200" b="0" dirty="0" smtClean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9860" y="3208894"/>
                <a:ext cx="3602140" cy="115313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0143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0" grpId="0" animBg="1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Time Domain: Symbol</a:t>
            </a:r>
            <a:r>
              <a:rPr lang="en-US" dirty="0"/>
              <a:t>, Preambles, Packet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504968" y="2341022"/>
                <a:ext cx="11136572" cy="1091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Payload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250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8" y="2341022"/>
                <a:ext cx="11136572" cy="1091821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04967" y="2341022"/>
                <a:ext cx="2331490" cy="10918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Long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7" y="2341022"/>
                <a:ext cx="2331490" cy="1091821"/>
              </a:xfrm>
              <a:prstGeom prst="rect">
                <a:avLst/>
              </a:prstGeom>
              <a:blipFill>
                <a:blip r:embed="rId3"/>
                <a:stretch>
                  <a:fillRect t="-7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836458" y="2341022"/>
                <a:ext cx="1717342" cy="10918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Short 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458" y="2341022"/>
                <a:ext cx="1717342" cy="1091821"/>
              </a:xfrm>
              <a:prstGeom prst="rect">
                <a:avLst/>
              </a:prstGeom>
              <a:blipFill>
                <a:blip r:embed="rId4"/>
                <a:stretch>
                  <a:fillRect t="-6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6114197" y="3763751"/>
                <a:ext cx="2402006" cy="1091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97" y="3763751"/>
                <a:ext cx="2402006" cy="109182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5158851" y="3763752"/>
                <a:ext cx="955346" cy="1091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51" y="3763752"/>
                <a:ext cx="955346" cy="109182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4553800" y="3432843"/>
            <a:ext cx="605051" cy="143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8516203" y="3432843"/>
            <a:ext cx="232012" cy="8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082843" y="5491280"/>
                <a:ext cx="2533481" cy="1200329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802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256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802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.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2843" y="5491280"/>
                <a:ext cx="2533481" cy="120032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4109422" y="5786905"/>
                <a:ext cx="2098858" cy="609077"/>
              </a:xfrm>
              <a:prstGeom prst="rect">
                <a:avLst/>
              </a:prstGeom>
              <a:noFill/>
              <a:ln w="3175">
                <a:solidFill>
                  <a:schemeClr val="tx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~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</m:num>
                        <m:den>
                          <m:r>
                            <a:rPr lang="en-US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422" y="5786905"/>
                <a:ext cx="2098858" cy="60907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3175"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/>
          <p:cNvSpPr txBox="1"/>
          <p:nvPr/>
        </p:nvSpPr>
        <p:spPr>
          <a:xfrm>
            <a:off x="2861603" y="943621"/>
            <a:ext cx="1692197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>
            <a:defPPr>
              <a:defRPr lang="en-US"/>
            </a:defPPr>
          </a:lstStyle>
          <a:p>
            <a:r>
              <a:rPr lang="en-US" dirty="0"/>
              <a:t>Channel&amp; Noise</a:t>
            </a:r>
          </a:p>
          <a:p>
            <a:r>
              <a:rPr lang="en-US" dirty="0"/>
              <a:t>estimation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4967" y="4407555"/>
            <a:ext cx="1692197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Time&amp; </a:t>
            </a:r>
            <a:r>
              <a:rPr lang="en-US" dirty="0" err="1" smtClean="0"/>
              <a:t>Freq</a:t>
            </a:r>
            <a:r>
              <a:rPr lang="en-US" dirty="0" smtClean="0"/>
              <a:t> Synchronization</a:t>
            </a:r>
          </a:p>
          <a:p>
            <a:r>
              <a:rPr lang="en-US" dirty="0" smtClean="0"/>
              <a:t>SNR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109467" y="871782"/>
            <a:ext cx="1692197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Validity of </a:t>
            </a:r>
            <a:r>
              <a:rPr lang="en-US" dirty="0"/>
              <a:t>preamble</a:t>
            </a:r>
            <a:r>
              <a:rPr lang="en-US" dirty="0" smtClean="0"/>
              <a:t> estimations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4" idx="2"/>
            <a:endCxn id="6" idx="0"/>
          </p:cNvCxnSpPr>
          <p:nvPr/>
        </p:nvCxnSpPr>
        <p:spPr>
          <a:xfrm flipH="1">
            <a:off x="3695129" y="1589952"/>
            <a:ext cx="12573" cy="7510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7955565" y="1856510"/>
            <a:ext cx="0" cy="3899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0"/>
            <a:endCxn id="8" idx="2"/>
          </p:cNvCxnSpPr>
          <p:nvPr/>
        </p:nvCxnSpPr>
        <p:spPr>
          <a:xfrm flipV="1">
            <a:off x="5158851" y="4855573"/>
            <a:ext cx="477673" cy="9313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9" idx="0"/>
            <a:endCxn id="7" idx="2"/>
          </p:cNvCxnSpPr>
          <p:nvPr/>
        </p:nvCxnSpPr>
        <p:spPr>
          <a:xfrm flipH="1" flipV="1">
            <a:off x="7315200" y="4855572"/>
            <a:ext cx="2034384" cy="6357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15" idx="0"/>
            <a:endCxn id="5" idx="2"/>
          </p:cNvCxnSpPr>
          <p:nvPr/>
        </p:nvCxnSpPr>
        <p:spPr>
          <a:xfrm flipV="1">
            <a:off x="1351066" y="3432843"/>
            <a:ext cx="319646" cy="97471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668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3" grpId="0" animBg="1"/>
      <p:bldP spid="14" grpId="0" animBg="1"/>
      <p:bldP spid="15" grpId="0" animBg="1"/>
      <p:bldP spid="16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Guard bands(802.16):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Pilots: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3587110"/>
            <a:ext cx="10330218" cy="30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waveforms comparison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1391921"/>
                  </p:ext>
                </p:extLst>
              </p:nvPr>
            </p:nvGraphicFramePr>
            <p:xfrm>
              <a:off x="305937" y="1323832"/>
              <a:ext cx="5043986" cy="46959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1363">
                      <a:extLst>
                        <a:ext uri="{9D8B030D-6E8A-4147-A177-3AD203B41FA5}">
                          <a16:colId xmlns:a16="http://schemas.microsoft.com/office/drawing/2014/main" xmlns="" val="20000"/>
                        </a:ext>
                      </a:extLst>
                    </a:gridCol>
                    <a:gridCol w="526344">
                      <a:extLst>
                        <a:ext uri="{9D8B030D-6E8A-4147-A177-3AD203B41FA5}">
                          <a16:colId xmlns:a16="http://schemas.microsoft.com/office/drawing/2014/main" xmlns="" val="20001"/>
                        </a:ext>
                      </a:extLst>
                    </a:gridCol>
                    <a:gridCol w="454369">
                      <a:extLst>
                        <a:ext uri="{9D8B030D-6E8A-4147-A177-3AD203B41FA5}">
                          <a16:colId xmlns:a16="http://schemas.microsoft.com/office/drawing/2014/main" xmlns="" val="20002"/>
                        </a:ext>
                      </a:extLst>
                    </a:gridCol>
                    <a:gridCol w="591498">
                      <a:extLst>
                        <a:ext uri="{9D8B030D-6E8A-4147-A177-3AD203B41FA5}">
                          <a16:colId xmlns:a16="http://schemas.microsoft.com/office/drawing/2014/main" xmlns="" val="20003"/>
                        </a:ext>
                      </a:extLst>
                    </a:gridCol>
                    <a:gridCol w="625813">
                      <a:extLst>
                        <a:ext uri="{9D8B030D-6E8A-4147-A177-3AD203B41FA5}">
                          <a16:colId xmlns:a16="http://schemas.microsoft.com/office/drawing/2014/main" xmlns="" val="20004"/>
                        </a:ext>
                      </a:extLst>
                    </a:gridCol>
                    <a:gridCol w="574809">
                      <a:extLst>
                        <a:ext uri="{9D8B030D-6E8A-4147-A177-3AD203B41FA5}">
                          <a16:colId xmlns:a16="http://schemas.microsoft.com/office/drawing/2014/main" xmlns="" val="20005"/>
                        </a:ext>
                      </a:extLst>
                    </a:gridCol>
                    <a:gridCol w="728292">
                      <a:extLst>
                        <a:ext uri="{9D8B030D-6E8A-4147-A177-3AD203B41FA5}">
                          <a16:colId xmlns:a16="http://schemas.microsoft.com/office/drawing/2014/main" xmlns="" val="20006"/>
                        </a:ext>
                      </a:extLst>
                    </a:gridCol>
                    <a:gridCol w="591498">
                      <a:extLst>
                        <a:ext uri="{9D8B030D-6E8A-4147-A177-3AD203B41FA5}">
                          <a16:colId xmlns:a16="http://schemas.microsoft.com/office/drawing/2014/main" xmlns="" val="20007"/>
                        </a:ext>
                      </a:extLst>
                    </a:gridCol>
                  </a:tblGrid>
                  <a:tr h="7695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#7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0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1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𝐶𝑃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2"/>
                      </a:ext>
                    </a:extLst>
                  </a:tr>
                  <a:tr h="43820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𝑝𝑖𝑙𝑜𝑡𝑠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3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𝐺𝐵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4"/>
                      </a:ext>
                    </a:extLst>
                  </a:tr>
                  <a:tr h="4398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 i="1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𝑙𝑜𝑛𝑔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𝑝𝑟𝑒𝑎𝑚𝑏𝑙𝑒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5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  <a:latin typeface="Cambria Math" panose="02040503050406030204" pitchFamily="18" charset="0"/>
                                  </a:rPr>
                                  <m:t>𝑄𝐴𝑀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6"/>
                      </a:ext>
                    </a:extLst>
                  </a:tr>
                  <a:tr h="65207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0.46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7"/>
                      </a:ext>
                    </a:extLst>
                  </a:tr>
                  <a:tr h="7695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</a:t>
                          </a: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]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xmlns="" val="100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3351391921"/>
                  </p:ext>
                </p:extLst>
              </p:nvPr>
            </p:nvGraphicFramePr>
            <p:xfrm>
              <a:off x="305937" y="1323832"/>
              <a:ext cx="5043986" cy="4695967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95136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634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436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914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62581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7480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728292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914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</a:tblGrid>
                  <a:tr h="7695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#7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189552" r="-433333" b="-8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289552" r="-433333" b="-76567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3820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362500" r="-433333" b="-6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497015" r="-433333" b="-5582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39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555556" r="-433333" b="-41944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06667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>
                          <a:blip r:embed="rId2"/>
                          <a:stretch>
                            <a:fillRect l="-641" t="-704478" r="-433333" b="-35074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65207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0.46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76956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solidFill>
                                <a:schemeClr val="tx1"/>
                              </a:solidFill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</a:t>
                          </a: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]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46875" y="999145"/>
            <a:ext cx="7165075" cy="5150608"/>
          </a:xfrm>
          <a:prstGeom prst="rect">
            <a:avLst/>
          </a:prstGeom>
        </p:spPr>
      </p:pic>
      <p:sp>
        <p:nvSpPr>
          <p:cNvPr id="3" name="Rounded Rectangle 2"/>
          <p:cNvSpPr/>
          <p:nvPr/>
        </p:nvSpPr>
        <p:spPr>
          <a:xfrm>
            <a:off x="2257063" y="1323832"/>
            <a:ext cx="1101445" cy="4501235"/>
          </a:xfrm>
          <a:prstGeom prst="roundRect">
            <a:avLst/>
          </a:prstGeom>
          <a:solidFill>
            <a:srgbClr val="FF0000">
              <a:alpha val="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9029700" y="6280914"/>
            <a:ext cx="2089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Expected SNR @ 3m</a:t>
            </a:r>
            <a:endParaRPr lang="en-US" dirty="0"/>
          </a:p>
        </p:txBody>
      </p:sp>
      <p:cxnSp>
        <p:nvCxnSpPr>
          <p:cNvPr id="8" name="Straight Arrow Connector 7"/>
          <p:cNvCxnSpPr>
            <a:stCxn id="4" idx="0"/>
          </p:cNvCxnSpPr>
          <p:nvPr/>
        </p:nvCxnSpPr>
        <p:spPr>
          <a:xfrm flipV="1">
            <a:off x="10074570" y="5825068"/>
            <a:ext cx="12405" cy="4558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343275" y="4643438"/>
            <a:ext cx="6543675" cy="1428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9331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87" y="136526"/>
            <a:ext cx="10515600" cy="7232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Commercial TTE transceivers: sponsored by the National Institute for Occupational Health (NIOSH)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7" y="1765300"/>
            <a:ext cx="6596703" cy="467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37" y="1765300"/>
            <a:ext cx="4857750" cy="4676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3400" y="124218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Lockheed- Martin Inc.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3225" y="1242189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Stolar</a:t>
            </a:r>
            <a:r>
              <a:rPr lang="en-US" dirty="0" smtClean="0"/>
              <a:t>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5152" y="2988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83790"/>
              </p:ext>
            </p:extLst>
          </p:nvPr>
        </p:nvGraphicFramePr>
        <p:xfrm>
          <a:off x="305937" y="1364776"/>
          <a:ext cx="11185478" cy="47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01" name="Visio" r:id="rId3" imgW="14297136" imgH="5857816" progId="Visio.Drawing.15">
                  <p:embed/>
                </p:oleObj>
              </mc:Choice>
              <mc:Fallback>
                <p:oleObj name="Visio" r:id="rId3" imgW="14297136" imgH="5857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7" y="1364776"/>
                        <a:ext cx="11185478" cy="4790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26" y="347104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Tx</a:t>
            </a:r>
            <a:r>
              <a:rPr lang="en-US" dirty="0" smtClean="0"/>
              <a:t> IF- </a:t>
            </a:r>
            <a:r>
              <a:rPr lang="en-US" dirty="0"/>
              <a:t>Block Diagram</a:t>
            </a: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387892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184" y="3878925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500" y="2119959"/>
            <a:ext cx="12001500" cy="2811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768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Preambles level </a:t>
            </a:r>
            <a:r>
              <a:rPr lang="en-US" dirty="0" smtClean="0"/>
              <a:t>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406" y="2418682"/>
            <a:ext cx="8975188" cy="4315350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2785403" y="5904038"/>
            <a:ext cx="1012874" cy="154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/>
          <p:cNvSpPr/>
          <p:nvPr/>
        </p:nvSpPr>
        <p:spPr>
          <a:xfrm>
            <a:off x="3798277" y="5904038"/>
            <a:ext cx="5725550" cy="154745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1052" y="5981410"/>
            <a:ext cx="7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data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5572" y="6020097"/>
            <a:ext cx="153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preambles</a:t>
            </a:r>
            <a:endParaRPr lang="en-US" sz="2400" b="1" dirty="0">
              <a:solidFill>
                <a:srgbClr val="FF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620891" y="1768133"/>
            <a:ext cx="35174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Use of 802.16 suggested preambles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966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/>
      <p:bldP spid="8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Preambles 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446663"/>
            <a:ext cx="10331355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86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/>
          </a:bodyPr>
          <a:lstStyle/>
          <a:p>
            <a:r>
              <a:rPr lang="en-US" dirty="0" smtClean="0"/>
              <a:t>Peak To Average Power Ratio (PAPR)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𝐴𝑃𝑅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≜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>
                                      <a:latin typeface="Cambria Math" panose="02040503050406030204" pitchFamily="18" charset="0"/>
                                    </a:rPr>
                                    <m:t>max</m:t>
                                  </m:r>
                                </m:e>
                                <m:li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≤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𝑁𝑇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he-IL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he-IL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𝑃𝐴𝑃𝑅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&gt;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𝑃𝐴𝑃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𝑅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𝑒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𝑃𝐴𝑃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40607" y="1164954"/>
            <a:ext cx="4114800" cy="24978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7843" y="3749580"/>
            <a:ext cx="5943600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</a:t>
            </a:r>
            <a:r>
              <a:rPr lang="en-US" dirty="0" err="1" smtClean="0"/>
              <a:t>Resduction</a:t>
            </a:r>
            <a:r>
              <a:rPr lang="en-US" dirty="0" smtClean="0"/>
              <a:t>-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0550"/>
              </p:ext>
            </p:extLst>
          </p:nvPr>
        </p:nvGraphicFramePr>
        <p:xfrm>
          <a:off x="1391124" y="1078173"/>
          <a:ext cx="6654800" cy="24917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1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0541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303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7747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8255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8509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 dirty="0">
                          <a:effectLst/>
                        </a:rPr>
                        <a:t>Technique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PAPR Reduction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 performance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power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Rate Loss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Spectral Spillage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Complexity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Clipping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Tone Reservation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PTS/SLM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pic>
        <p:nvPicPr>
          <p:cNvPr id="5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113" y="4051882"/>
            <a:ext cx="3677285" cy="2652395"/>
          </a:xfrm>
          <a:prstGeom prst="rect">
            <a:avLst/>
          </a:prstGeom>
        </p:spPr>
      </p:pic>
      <p:pic>
        <p:nvPicPr>
          <p:cNvPr id="6" name="Content Placeholder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981" y="4172532"/>
            <a:ext cx="3168015" cy="253174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45058" y="3803200"/>
            <a:ext cx="16233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034378" y="3867216"/>
            <a:ext cx="546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2184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Reduction-Partial Transmit Sequence (PTS)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62" y="1194404"/>
            <a:ext cx="7572375" cy="2743200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1249" y="4198544"/>
            <a:ext cx="594360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Simulation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184874"/>
            <a:ext cx="11553825" cy="5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296194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improvements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59" y="2000250"/>
            <a:ext cx="5663477" cy="4619884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303" y="1828799"/>
            <a:ext cx="5943600" cy="47913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01025" y="1459467"/>
            <a:ext cx="18896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Improved splitting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533277" y="1459466"/>
            <a:ext cx="3007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Improved weight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022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</a:t>
            </a:r>
            <a:br>
              <a:rPr lang="en-US" dirty="0" smtClean="0"/>
            </a:br>
            <a:r>
              <a:rPr lang="en-US" dirty="0" smtClean="0"/>
              <a:t>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spectral Pre-Emphasis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en-US" dirty="0" smtClean="0"/>
                  <a:t>Antenna transmission 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∝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𝑎𝑛𝑡𝑒𝑛𝑛𝑎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𝑎𝑛𝑡𝑒𝑛𝑛𝑎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44" y="778841"/>
            <a:ext cx="5915025" cy="338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9318" y="3686174"/>
            <a:ext cx="5943600" cy="31718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4168471"/>
            <a:ext cx="5391150" cy="30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66904" y="3126332"/>
            <a:ext cx="36602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Differentiator digital-FIR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6643688" y="1228725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77197" y="5095418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20" y="195095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ZOH </a:t>
            </a:r>
            <a:r>
              <a:rPr lang="en-US" dirty="0" err="1" smtClean="0"/>
              <a:t>compensation:Inverse</a:t>
            </a:r>
            <a:r>
              <a:rPr lang="en-US" dirty="0" smtClean="0"/>
              <a:t>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7191" y="23685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ZOH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639144" y="2825727"/>
            <a:ext cx="9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481591" y="2825727"/>
            <a:ext cx="132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53703" y="4298665"/>
            <a:ext cx="5562600" cy="235267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286081" y="1719829"/>
            <a:ext cx="3597938" cy="217104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962299" y="4251306"/>
            <a:ext cx="5943600" cy="2519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7191" y="135049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ZOH D/A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2768655" y="3201384"/>
            <a:ext cx="382508" cy="1049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35950" y="112154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Sinc</a:t>
            </a:r>
            <a:r>
              <a:rPr lang="en-US" dirty="0" smtClean="0"/>
              <a:t>&amp;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72424" y="3886424"/>
            <a:ext cx="22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r>
              <a:rPr lang="en-US" dirty="0" smtClean="0"/>
              <a:t> - 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–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10937" y="1746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8284"/>
              </p:ext>
            </p:extLst>
          </p:nvPr>
        </p:nvGraphicFramePr>
        <p:xfrm>
          <a:off x="1454060" y="1187355"/>
          <a:ext cx="10405843" cy="52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69" name="Visio" r:id="rId3" imgW="14897010" imgH="8381937" progId="Visio.Drawing.15">
                  <p:embed/>
                </p:oleObj>
              </mc:Choice>
              <mc:Fallback>
                <p:oleObj name="Visio" r:id="rId3" imgW="14897010" imgH="83819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060" y="1187355"/>
                        <a:ext cx="10405843" cy="524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7" y="767113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350" y="365125"/>
            <a:ext cx="10515600" cy="1325563"/>
          </a:xfrm>
        </p:spPr>
        <p:txBody>
          <a:bodyPr/>
          <a:lstStyle/>
          <a:p>
            <a:r>
              <a:rPr lang="en-US" dirty="0" smtClean="0"/>
              <a:t>Rx IF- </a:t>
            </a:r>
            <a:r>
              <a:rPr lang="en-US" dirty="0"/>
              <a:t>Block Diagram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050" y="2423490"/>
            <a:ext cx="11658600" cy="2811120"/>
          </a:xfrm>
          <a:prstGeom prst="rect">
            <a:avLst/>
          </a:prstGeom>
        </p:spPr>
      </p:pic>
      <p:pic>
        <p:nvPicPr>
          <p:cNvPr id="5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7610" y="3690540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4988" y="3648082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96698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Timing&amp; coarse Frequency Offset : </a:t>
            </a:r>
            <a:r>
              <a:rPr lang="en-US" b="1" dirty="0" smtClean="0"/>
              <a:t>Joint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42558" y="3219450"/>
            <a:ext cx="6472259" cy="363855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934" y="2099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382888"/>
              </p:ext>
            </p:extLst>
          </p:nvPr>
        </p:nvGraphicFramePr>
        <p:xfrm>
          <a:off x="2696664" y="1859925"/>
          <a:ext cx="699448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18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664" y="1859925"/>
                        <a:ext cx="6994480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3860038" y="819170"/>
            <a:ext cx="3837300" cy="8188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696664" y="1514901"/>
            <a:ext cx="2216530" cy="58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37357" y="1514900"/>
            <a:ext cx="3661485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8925" y="1078173"/>
            <a:ext cx="79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3027" y="2199374"/>
            <a:ext cx="158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Preamble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1403" y="3470890"/>
            <a:ext cx="15956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Synch Triggers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Minn</a:t>
            </a:r>
            <a:r>
              <a:rPr lang="en-US" dirty="0" smtClean="0"/>
              <a:t>&amp; </a:t>
            </a:r>
            <a:r>
              <a:rPr lang="en-US" dirty="0" err="1" smtClean="0"/>
              <a:t>Zheng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Schmidl</a:t>
            </a:r>
            <a:r>
              <a:rPr lang="en-US" dirty="0" smtClean="0"/>
              <a:t> &amp; Cox)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200" dirty="0" smtClean="0"/>
                  <a:t>Common Metric: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Frequency offset estimation: evaluated from;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Timing synchronization: triggering sample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600" b="0" dirty="0" smtClean="0"/>
              </a:p>
              <a:p>
                <a:pPr lvl="1"/>
                <a:r>
                  <a:rPr lang="en-US" sz="3000" b="0" dirty="0" smtClean="0"/>
                  <a:t>Numerator- </a:t>
                </a:r>
                <a:r>
                  <a:rPr lang="en-US" sz="3000" b="0" dirty="0" err="1" smtClean="0"/>
                  <a:t>Correlator</a:t>
                </a:r>
                <a:r>
                  <a:rPr lang="en-US" sz="3000" b="0" dirty="0" smtClean="0"/>
                  <a:t>;</a:t>
                </a:r>
              </a:p>
              <a:p>
                <a:pPr marL="457200" lvl="1" indent="0">
                  <a:buNone/>
                </a:pP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≜</m:t>
                    </m:r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𝑃𝑁</m:t>
                                </m:r>
                              </m:sub>
                            </m:s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  <m:sup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</m:e>
                            </m:d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𝑚</m:t>
                                </m:r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𝑃𝑁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r>
                  <a:rPr lang="en-US" sz="3000" dirty="0" smtClean="0"/>
                  <a:t>Denominator- Energy;</a:t>
                </a:r>
              </a:p>
              <a:p>
                <a:pPr marL="457200" lvl="1" indent="0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𝑅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4</m:t>
                        </m:r>
                        <m:sSub>
                          <m:sSub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𝑃𝑁</m:t>
                            </m:r>
                          </m:sub>
                        </m:sSub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𝑑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en-US" sz="2600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3" y="1173708"/>
            <a:ext cx="10849970" cy="5281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blipFill rotWithShape="0"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13195" y="5322627"/>
            <a:ext cx="559558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95366" y="1528549"/>
            <a:ext cx="0" cy="49268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4913195" y="2442949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offset estimation- uncertainties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</p:spPr>
            <p:txBody>
              <a:bodyPr>
                <a:normAutofit fontScale="77500" lnSpcReduction="20000"/>
              </a:bodyPr>
              <a:lstStyle/>
              <a:p>
                <a:pPr lvl="1"/>
                <a:r>
                  <a:rPr lang="en-US" sz="3600" dirty="0" smtClean="0"/>
                  <a:t>Given the channel: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,….,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,…,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sz="3600" dirty="0" smtClean="0"/>
                  <a:t>The long preamble; </a:t>
                </a: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limUpp>
                            <m:limUp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𝑃𝑁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𝑝𝑟𝑒𝑎𝑚𝑏𝑙𝑒</m:t>
                              </m:r>
                            </m:lim>
                          </m:limUp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limUpp>
                            <m:limUp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𝐶𝑃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lim>
                          </m:limUp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limUpp>
                            <m:limUp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𝑑𝑎𝑡𝑎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𝑝𝑎𝑦𝑙𝑜𝑎𝑑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sz="3600" dirty="0" smtClean="0"/>
                  <a:t>The received signal: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=[</m:t>
                      </m:r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𝑧𝑒𝑟𝑜𝑠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  </m:t>
                      </m:r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  <a:blipFill rotWithShape="0">
                <a:blip r:embed="rId3"/>
                <a:stretch>
                  <a:fillRect l="-949" t="-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bar>
                      <m:r>
                        <a:rPr lang="en-US" sz="2200" i="1">
                          <a:latin typeface="Cambria Math" panose="02040503050406030204" pitchFamily="18" charset="0"/>
                        </a:rPr>
                        <m:t>=[</m:t>
                      </m:r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𝑧𝑒𝑟𝑜𝑠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sz="2200" i="1">
                          <a:latin typeface="Cambria Math" panose="02040503050406030204" pitchFamily="18" charset="0"/>
                        </a:rPr>
                        <m:t>  </m:t>
                      </m:r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4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,  </m:t>
                          </m:r>
                        </m:e>
                        <m:lim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sz="2200" i="1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sz="22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>
                          <a:latin typeface="Cambria Math" panose="02040503050406030204" pitchFamily="18" charset="0"/>
                        </a:rPr>
                        <m:t> </m:t>
                      </m:r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5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  <m:r>
                        <a:rPr lang="en-US" sz="2200" i="1">
                          <a:latin typeface="Cambria Math" panose="02040503050406030204" pitchFamily="18" charset="0"/>
                        </a:rPr>
                        <m:t>, 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𝐶𝑃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6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188701" y="3708143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needed sample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4" idx="2"/>
          </p:cNvCxnSpPr>
          <p:nvPr/>
        </p:nvCxnSpPr>
        <p:spPr>
          <a:xfrm>
            <a:off x="3358526" y="3892809"/>
            <a:ext cx="880150" cy="5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704796" y="3514340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synchronization- Intentional offset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38676" y="3695956"/>
            <a:ext cx="1210250" cy="494779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0653" y="1690497"/>
            <a:ext cx="3534214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4257" y="2788217"/>
            <a:ext cx="4557931" cy="733571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err="1" smtClean="0"/>
                  <a:t>Minn</a:t>
                </a:r>
                <a:r>
                  <a:rPr lang="en-US" b="0" dirty="0" smtClean="0"/>
                  <a:t> &amp; </a:t>
                </a:r>
                <a:r>
                  <a:rPr lang="en-US" b="0" dirty="0" err="1" smtClean="0"/>
                  <a:t>Zheng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dirty="0" smtClean="0"/>
                  <a:t> uncertainty</a:t>
                </a:r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blipFill rotWithShape="0">
                <a:blip r:embed="rId3"/>
                <a:stretch>
                  <a:fillRect l="-1582" t="-6154" r="-10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1"/>
            <a:endCxn id="5" idx="0"/>
          </p:cNvCxnSpPr>
          <p:nvPr/>
        </p:nvCxnSpPr>
        <p:spPr>
          <a:xfrm flipH="1">
            <a:off x="4647760" y="1149362"/>
            <a:ext cx="392083" cy="5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8506" y="2601005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 contaminated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6" idx="2"/>
          </p:cNvCxnSpPr>
          <p:nvPr/>
        </p:nvCxnSpPr>
        <p:spPr>
          <a:xfrm>
            <a:off x="3007263" y="2920298"/>
            <a:ext cx="716994" cy="23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59204" y="4387588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3138" y="5415924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48404" y="4599488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ISI-Free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9239426" y="3904995"/>
            <a:ext cx="908978" cy="87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>
            <a:off x="8693834" y="4784154"/>
            <a:ext cx="1454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6"/>
          </p:cNvCxnSpPr>
          <p:nvPr/>
        </p:nvCxnSpPr>
        <p:spPr>
          <a:xfrm flipH="1">
            <a:off x="8577768" y="4784154"/>
            <a:ext cx="1570636" cy="102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615838" y="3462957"/>
            <a:ext cx="5534630" cy="793133"/>
          </a:xfrm>
          <a:prstGeom prst="ellipse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9612060">
            <a:off x="5439600" y="2159569"/>
            <a:ext cx="185564" cy="1907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 animBg="1"/>
      <p:bldP spid="26" grpId="1" animBg="1"/>
      <p:bldP spid="4" grpId="0" animBg="1"/>
      <p:bldP spid="4" grpId="1" animBg="1"/>
      <p:bldP spid="5" grpId="0" animBg="1"/>
      <p:bldP spid="6" grpId="0" animBg="1"/>
      <p:bldP spid="7" grpId="0"/>
      <p:bldP spid="10" grpId="0"/>
      <p:bldP spid="23" grpId="0" animBg="1"/>
      <p:bldP spid="23" grpId="1" animBg="1"/>
      <p:bldP spid="25" grpId="0" animBg="1"/>
      <p:bldP spid="25" grpId="1" animBg="1"/>
      <p:bldP spid="27" grpId="0"/>
      <p:bldP spid="27" grpId="1"/>
      <p:bldP spid="37" grpId="0" animBg="1"/>
      <p:bldP spid="4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Electro-Magnetic (EM)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825625"/>
            <a:ext cx="5651500" cy="4351338"/>
          </a:xfrm>
        </p:spPr>
        <p:txBody>
          <a:bodyPr/>
          <a:lstStyle/>
          <a:p>
            <a:r>
              <a:rPr lang="en-US" sz="4000" dirty="0"/>
              <a:t>Principal need: Range</a:t>
            </a:r>
          </a:p>
          <a:p>
            <a:r>
              <a:rPr lang="en-US" sz="4000" dirty="0"/>
              <a:t>Principal challenge: Conducting medium-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942306"/>
            <a:ext cx="4638675" cy="37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878235"/>
          </a:xfrm>
        </p:spPr>
        <p:txBody>
          <a:bodyPr/>
          <a:lstStyle/>
          <a:p>
            <a:r>
              <a:rPr lang="en-US" dirty="0"/>
              <a:t>Timing synchronization- Intentional offset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374900"/>
            <a:ext cx="11144250" cy="3454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25633" y="1635984"/>
                <a:ext cx="2954655" cy="66826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i="1" dirty="0" smtClean="0">
                    <a:latin typeface="Cambria Math" panose="02040503050406030204" pitchFamily="18" charset="0"/>
                  </a:rPr>
                  <a:t>Trigger location</a:t>
                </a: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channel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25633" y="1635984"/>
                <a:ext cx="2954655" cy="668260"/>
              </a:xfrm>
              <a:prstGeom prst="rect">
                <a:avLst/>
              </a:prstGeom>
              <a:blipFill>
                <a:blip r:embed="rId3"/>
                <a:stretch>
                  <a:fillRect l="-1856" t="-5455" b="-45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3708400" y="2273300"/>
            <a:ext cx="1714500" cy="931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6227180" y="4291547"/>
                <a:ext cx="141109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7180" y="4291547"/>
                <a:ext cx="1411092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" name="Straight Arrow Connector 11"/>
          <p:cNvCxnSpPr/>
          <p:nvPr/>
        </p:nvCxnSpPr>
        <p:spPr>
          <a:xfrm flipV="1">
            <a:off x="2998954" y="4660879"/>
            <a:ext cx="6976319" cy="36882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1245147" y="4225376"/>
                <a:ext cx="11551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5147" y="4225376"/>
                <a:ext cx="1155153" cy="3693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/>
          <p:cNvCxnSpPr/>
          <p:nvPr/>
        </p:nvCxnSpPr>
        <p:spPr>
          <a:xfrm>
            <a:off x="546100" y="4686996"/>
            <a:ext cx="2365375" cy="2152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380288" y="6144180"/>
            <a:ext cx="19047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 smtClean="0"/>
              <a:t>Identical</a:t>
            </a:r>
            <a:r>
              <a:rPr lang="en-US" dirty="0" smtClean="0"/>
              <a:t>!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 flipH="1" flipV="1">
            <a:off x="4155311" y="5829300"/>
            <a:ext cx="2071869" cy="4326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24" idx="3"/>
          </p:cNvCxnSpPr>
          <p:nvPr/>
        </p:nvCxnSpPr>
        <p:spPr>
          <a:xfrm flipV="1">
            <a:off x="8285018" y="5829300"/>
            <a:ext cx="2109048" cy="5764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Down Arrow 28"/>
          <p:cNvSpPr/>
          <p:nvPr/>
        </p:nvSpPr>
        <p:spPr>
          <a:xfrm rot="1164548">
            <a:off x="4029554" y="2883739"/>
            <a:ext cx="277793" cy="226166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/>
          <p:cNvSpPr txBox="1"/>
          <p:nvPr/>
        </p:nvSpPr>
        <p:spPr>
          <a:xfrm>
            <a:off x="4204044" y="3829904"/>
            <a:ext cx="723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offset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/>
              <p:cNvSpPr/>
              <p:nvPr/>
            </p:nvSpPr>
            <p:spPr>
              <a:xfrm>
                <a:off x="2944086" y="5959514"/>
                <a:ext cx="1155153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1" name="Rectangle 3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4086" y="5959514"/>
                <a:ext cx="1155153" cy="369332"/>
              </a:xfrm>
              <a:prstGeom prst="rect">
                <a:avLst/>
              </a:prstGeom>
              <a:blipFill>
                <a:blip r:embed="rId6"/>
                <a:stretch>
                  <a:fillRect r="-3703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/>
          <p:cNvCxnSpPr/>
          <p:nvPr/>
        </p:nvCxnSpPr>
        <p:spPr>
          <a:xfrm flipV="1">
            <a:off x="2847050" y="5876497"/>
            <a:ext cx="1571063" cy="23459"/>
          </a:xfrm>
          <a:prstGeom prst="straightConnector1">
            <a:avLst/>
          </a:prstGeom>
          <a:ln w="381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>
            <a:off x="856753" y="3994566"/>
            <a:ext cx="19319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 smtClean="0">
                <a:latin typeface="Cambria Math" panose="02040503050406030204" pitchFamily="18" charset="0"/>
              </a:rPr>
              <a:t>ISI contamination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11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4" grpId="0"/>
      <p:bldP spid="24" grpId="0"/>
      <p:bldP spid="29" grpId="0" animBg="1"/>
      <p:bldP spid="30" grpId="0"/>
      <p:bldP spid="31" grpId="0"/>
      <p:bldP spid="3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sz="3000" dirty="0" smtClean="0"/>
                  <a:t>Translation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>
                        <a:latin typeface="Cambria Math" panose="02040503050406030204" pitchFamily="18" charset="0"/>
                      </a:rPr>
                      <m:t>4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𝑃𝑁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sz="30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:r>
                  <a:rPr lang="en-US" sz="3000" dirty="0" smtClean="0"/>
                  <a:t>Backwards withdrawal;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sz="30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3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3000" i="1"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𝑚𝑎𝑟𝑔𝑖𝑛</m:t>
                        </m:r>
                      </m:sub>
                    </m:sSub>
                  </m:oMath>
                </a14:m>
                <a:r>
                  <a:rPr lang="en-US" sz="3000" dirty="0" smtClean="0"/>
                  <a:t>: ISI avoidance margin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𝑢𝑛𝑐𝑒𝑟𝑡𝑎𝑖𝑛𝑡𝑦</m:t>
                        </m:r>
                      </m:sub>
                    </m:sSub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sz="3000" dirty="0" smtClean="0"/>
                  <a:t> location uncertainty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US" sz="3000" dirty="0" smtClean="0"/>
                  <a:t> range that overcomes: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he-IL" sz="2600" dirty="0" smtClean="0"/>
                  <a:t> </a:t>
                </a:r>
                <a:r>
                  <a:rPr lang="en-US" sz="2600" dirty="0" smtClean="0"/>
                  <a:t>uncertainty</a:t>
                </a:r>
              </a:p>
              <a:p>
                <a:pPr lvl="2"/>
                <a:r>
                  <a:rPr lang="en-US" sz="2600" dirty="0" smtClean="0"/>
                  <a:t>ISI contamination</a:t>
                </a:r>
              </a:p>
              <a:p>
                <a:pPr marL="914400" lvl="2" indent="0">
                  <a:buNone/>
                </a:pPr>
                <a:r>
                  <a:rPr lang="en-US" sz="2600" dirty="0" smtClean="0"/>
                  <a:t>Needs to satisfy:</a:t>
                </a:r>
              </a:p>
              <a:p>
                <a:pPr marL="457200" lvl="1" indent="0" algn="ctr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𝑎𝑛𝑛𝑒𝑙</m:t>
                            </m:r>
                          </m:sub>
                        </m:s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≤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𝑎𝑛𝑛𝑒𝑙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lvl="1"/>
                <a:endParaRPr lang="en-US" sz="3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77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73915"/>
            <a:ext cx="11136086" cy="943686"/>
          </a:xfrm>
        </p:spPr>
        <p:txBody>
          <a:bodyPr>
            <a:normAutofit/>
          </a:bodyPr>
          <a:lstStyle/>
          <a:p>
            <a:r>
              <a:rPr lang="en-US" dirty="0"/>
              <a:t>Timing synchronization- Intentional translation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r>
                  <a:rPr lang="en-US" dirty="0"/>
                  <a:t> implied to satisfy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sz="4000" dirty="0" smtClean="0"/>
              </a:p>
              <a:p>
                <a:r>
                  <a:rPr lang="en-US" dirty="0" smtClean="0"/>
                  <a:t>The DFT output of the intentionally shifted sequence;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ba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bar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𝑚𝑎𝑟𝑔𝑖𝑛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US" sz="3600" i="1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  <a:blipFill rotWithShape="0">
                <a:blip r:embed="rId2"/>
                <a:stretch>
                  <a:fillRect l="-104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658429" y="3059453"/>
            <a:ext cx="3048000" cy="1175657"/>
          </a:xfrm>
          <a:prstGeom prst="ellipse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80100" y="4855630"/>
            <a:ext cx="4573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Carrier dependent phase shift:</a:t>
            </a:r>
          </a:p>
          <a:p>
            <a:r>
              <a:rPr lang="en-US" sz="2400" dirty="0" smtClean="0"/>
              <a:t>Correctable via equalizer!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6" idx="0"/>
            <a:endCxn id="5" idx="4"/>
          </p:cNvCxnSpPr>
          <p:nvPr/>
        </p:nvCxnSpPr>
        <p:spPr>
          <a:xfrm flipV="1">
            <a:off x="8166777" y="4235110"/>
            <a:ext cx="15652" cy="62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5"/>
            <a:ext cx="11553967" cy="665418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 synchronization- Intentional </a:t>
            </a: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033" y="801075"/>
            <a:ext cx="6691310" cy="2089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424" y="3501529"/>
            <a:ext cx="7005711" cy="3172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/>
                    </a:solidFill>
                  </a:rPr>
                  <a:t>Precursor channel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blipFill rotWithShape="0">
                <a:blip r:embed="rId4"/>
                <a:stretch>
                  <a:fillRect l="-3065" t="-244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473554" y="1464251"/>
            <a:ext cx="2015234" cy="5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966414" y="1908248"/>
            <a:ext cx="2035857" cy="1408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Postcursor channel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blipFill rotWithShape="0">
                <a:blip r:embed="rId5"/>
                <a:stretch>
                  <a:fillRect l="-3065" t="-3000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/>
              <p:cNvSpPr txBox="1"/>
              <p:nvPr/>
            </p:nvSpPr>
            <p:spPr>
              <a:xfrm>
                <a:off x="770647" y="4139961"/>
                <a:ext cx="20527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7" y="4139961"/>
                <a:ext cx="2052741" cy="391582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/>
              <p:cNvSpPr txBox="1"/>
              <p:nvPr/>
            </p:nvSpPr>
            <p:spPr>
              <a:xfrm>
                <a:off x="9107576" y="4335912"/>
                <a:ext cx="270266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 xmlns=""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76" y="4335912"/>
                <a:ext cx="2702663" cy="39158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74523" y="3854548"/>
            <a:ext cx="1997612" cy="677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30983" y="3865668"/>
            <a:ext cx="2172205" cy="4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2527425" y="2941983"/>
                <a:ext cx="6283708" cy="1019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lvl="1"/>
                <a:endParaRPr lang="en-US" sz="3000" dirty="0"/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425" y="2941983"/>
                <a:ext cx="6283708" cy="101938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/>
              <p:cNvSpPr txBox="1"/>
              <p:nvPr/>
            </p:nvSpPr>
            <p:spPr>
              <a:xfrm>
                <a:off x="4181845" y="4029877"/>
                <a:ext cx="321402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45" y="4029877"/>
                <a:ext cx="3214021" cy="391902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-Right Arrow 24"/>
          <p:cNvSpPr/>
          <p:nvPr/>
        </p:nvSpPr>
        <p:spPr>
          <a:xfrm>
            <a:off x="4403188" y="3951535"/>
            <a:ext cx="2665269" cy="18842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23" grpId="0"/>
      <p:bldP spid="24" grpId="0"/>
      <p:bldP spid="25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 </a:t>
            </a:r>
            <a:r>
              <a:rPr lang="en-US" dirty="0" smtClean="0">
                <a:solidFill>
                  <a:srgbClr val="FF0000"/>
                </a:solidFill>
              </a:rPr>
              <a:t>(show ICI  damage!)</a:t>
            </a:r>
            <a:endParaRPr 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Correlation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Same metric as time synch</a:t>
                </a:r>
              </a:p>
              <a:p>
                <a:pPr lvl="2"/>
                <a:r>
                  <a:rPr lang="en-US" dirty="0" smtClean="0"/>
                  <a:t>High SNR</a:t>
                </a:r>
              </a:p>
              <a:p>
                <a:pPr lvl="2"/>
                <a:endParaRPr lang="en-US" i="1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  <m:sup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rgPr>
                                    <m:argSz m:val="-1"/>
                                  </m:argP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argPr>
                                    <m:argSz m:val="-1"/>
                                  </m:argP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𝐵𝐵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𝑡𝑟𝑖𝑔𝑔𝑒𝑟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m:rPr>
                          <m:aln/>
                        </m:rP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rgPr>
                                <m:argSz m:val="-1"/>
                              </m:argP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>
                              <a:latin typeface="Cambria Math" panose="02040503050406030204" pitchFamily="18" charset="0"/>
                            </a:rPr>
                            <m:t>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𝑖𝑝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dirty="0" smtClean="0"/>
                  <a:t>Whose phase;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𝑃𝑁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;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,…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And frequency offset;</a:t>
                </a:r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𝑃𝑁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𝑃𝑁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𝑙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𝑃𝑁</m:t>
                            </m:r>
                          </m:sub>
                        </m:s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𝑖𝑝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>
                    <a:solidFill>
                      <a:srgbClr val="FF0000"/>
                    </a:solidFill>
                  </a:rPr>
                  <a:t>(= first expression)</a:t>
                </a:r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48" y="1207827"/>
            <a:ext cx="4619452" cy="52816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blipFill rotWithShape="0">
                <a:blip r:embed="rId4"/>
                <a:stretch>
                  <a:fillRect r="-11549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9325774" y="5370499"/>
            <a:ext cx="427687" cy="50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blipFill rotWithShape="0">
                <a:blip r:embed="rId5"/>
                <a:stretch>
                  <a:fillRect r="-40465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9193903" y="2505203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1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estimation- avoiding ISI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𝑓𝑟𝑒𝑞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≜</m:t>
                      </m:r>
                      <m:nary>
                        <m:naryPr>
                          <m:chr m:val="∑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h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𝑎𝑛𝑛𝑒𝑙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𝐵𝐵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𝑃𝑁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39404"/>
              </p:ext>
            </p:extLst>
          </p:nvPr>
        </p:nvGraphicFramePr>
        <p:xfrm>
          <a:off x="717453" y="3881684"/>
          <a:ext cx="10058399" cy="168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60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53" y="3881684"/>
                        <a:ext cx="10058399" cy="168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 rot="5400000">
            <a:off x="1618989" y="3829273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46208" y="2804249"/>
            <a:ext cx="1188914" cy="1673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74870" y="2825079"/>
            <a:ext cx="1211161" cy="169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28606" y="2825079"/>
            <a:ext cx="3603956" cy="179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4" idx="1"/>
          </p:cNvCxnSpPr>
          <p:nvPr/>
        </p:nvCxnSpPr>
        <p:spPr>
          <a:xfrm>
            <a:off x="3302819" y="2804249"/>
            <a:ext cx="6109978" cy="183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5400000">
            <a:off x="4081060" y="3829267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6551700" y="3829267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rgbClr val="FF0000"/>
              </a:gs>
              <a:gs pos="10000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9007825" y="3829268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rgbClr val="FF0000"/>
              </a:gs>
              <a:gs pos="10000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The remaining frequency offset causes a phase offset: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.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𝐶𝑃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Δ</m:t>
                    </m:r>
                    <m:r>
                      <a:rPr lang="en-US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𝐶𝑃</m:t>
                                </m:r>
                              </m:sub>
                            </m:sSub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That increases with the gap from short preamble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</a:t>
                </a:r>
                <a:r>
                  <a:rPr lang="en-US" u="sng" dirty="0" smtClean="0"/>
                  <a:t>is uniform </a:t>
                </a:r>
                <a:r>
                  <a:rPr lang="en-US" dirty="0" smtClean="0"/>
                  <a:t>across all subcarriers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7" name="מלבן 16"/>
          <p:cNvSpPr/>
          <p:nvPr/>
        </p:nvSpPr>
        <p:spPr>
          <a:xfrm>
            <a:off x="648182" y="3570307"/>
            <a:ext cx="1180618" cy="844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long</a:t>
            </a:r>
            <a:endParaRPr lang="he-IL" dirty="0"/>
          </a:p>
        </p:txBody>
      </p:sp>
      <p:sp>
        <p:nvSpPr>
          <p:cNvPr id="18" name="מלבן 17"/>
          <p:cNvSpPr/>
          <p:nvPr/>
        </p:nvSpPr>
        <p:spPr>
          <a:xfrm>
            <a:off x="1840375" y="3572249"/>
            <a:ext cx="902824" cy="844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short</a:t>
            </a:r>
            <a:endParaRPr lang="he-IL" dirty="0"/>
          </a:p>
        </p:txBody>
      </p:sp>
      <p:sp>
        <p:nvSpPr>
          <p:cNvPr id="19" name="מלבן 18"/>
          <p:cNvSpPr/>
          <p:nvPr/>
        </p:nvSpPr>
        <p:spPr>
          <a:xfrm>
            <a:off x="2754775" y="357417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6" name="מלבן 25"/>
          <p:cNvSpPr/>
          <p:nvPr/>
        </p:nvSpPr>
        <p:spPr>
          <a:xfrm>
            <a:off x="3566932" y="357610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7" name="מלבן 26"/>
          <p:cNvSpPr/>
          <p:nvPr/>
        </p:nvSpPr>
        <p:spPr>
          <a:xfrm>
            <a:off x="4390663" y="3578038"/>
            <a:ext cx="4660739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9066836" y="3579163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m=M</a:t>
            </a:r>
            <a:endParaRPr lang="he-IL" dirty="0"/>
          </a:p>
        </p:txBody>
      </p:sp>
      <p:cxnSp>
        <p:nvCxnSpPr>
          <p:cNvPr id="30" name="מחבר ישר 29"/>
          <p:cNvCxnSpPr/>
          <p:nvPr/>
        </p:nvCxnSpPr>
        <p:spPr>
          <a:xfrm flipV="1">
            <a:off x="2743200" y="3003148"/>
            <a:ext cx="7083706" cy="520861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75000"/>
                  </a:schemeClr>
                </a:gs>
                <a:gs pos="83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en-US" b="1" dirty="0" smtClean="0"/>
                  <a:t>Method 1: </a:t>
                </a:r>
                <a:r>
                  <a:rPr lang="en-US" dirty="0" smtClean="0"/>
                  <a:t>averaging over pilot subcarriers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𝑂𝐹𝐷𝑀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𝑠𝑦𝑚𝑏𝑜𝑙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𝑝𝑎𝑐𝑘𝑒𝑡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𝑝𝑖𝑙𝑜𝑡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𝑝𝑖𝑙𝑜𝑡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𝜑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𝑝𝑖𝑙𝑜𝑡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nary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𝑝𝑖𝑙𝑜𝑡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b="1" dirty="0" smtClean="0"/>
                  <a:t>Method 2:  </a:t>
                </a:r>
                <a:r>
                  <a:rPr lang="en-US" dirty="0" smtClean="0"/>
                  <a:t>Least Squares problem formulation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𝑚𝑇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𝜙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𝑠𝑦𝑚𝑏𝑜𝑙𝑠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𝜙</m:t>
                              </m:r>
                            </m:e>
                          </m:ba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𝑠𝑦𝑚𝑏𝑜𝑙𝑠</m:t>
                                            </m:r>
                                          </m:sub>
                                        </m:s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𝑇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>
                                                    <a:latin typeface="Cambria Math" panose="02040503050406030204" pitchFamily="18" charset="0"/>
                                                  </a:rPr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: 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𝑠𝑦𝑚𝑏𝑜𝑙𝑠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 ∙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lim>
                      </m:limLow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4" name="Picture 1045"/>
          <p:cNvPicPr/>
          <p:nvPr/>
        </p:nvPicPr>
        <p:blipFill>
          <a:blip r:embed="rId3"/>
          <a:stretch>
            <a:fillRect/>
          </a:stretch>
        </p:blipFill>
        <p:spPr>
          <a:xfrm>
            <a:off x="7150100" y="1394024"/>
            <a:ext cx="4749639" cy="522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Frequency response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sz="2600" dirty="0" smtClean="0"/>
                  <a:t>Based on:	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bar>
                    <m:r>
                      <a:rPr lang="en-US" sz="2600" i="1"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bar>
                  </m:oMath>
                </a14:m>
                <a:endParaRPr lang="en-US" sz="2600" dirty="0" smtClean="0"/>
              </a:p>
              <a:p>
                <a:pPr marL="457200" lvl="1" indent="0">
                  <a:buNone/>
                </a:pPr>
                <a:endParaRPr lang="en-US" sz="2600" dirty="0" smtClean="0"/>
              </a:p>
              <a:p>
                <a:pPr lvl="1"/>
                <a:r>
                  <a:rPr lang="en-US" sz="2600" dirty="0" smtClean="0"/>
                  <a:t>Where;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;</m:t>
                    </m:r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bar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sz="2600" dirty="0" smtClean="0"/>
              </a:p>
              <a:p>
                <a:pPr marL="914400" lvl="2" indent="0">
                  <a:buNone/>
                </a:pPr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And		 </a:t>
                </a:r>
                <a14:m>
                  <m:oMath xmlns:m="http://schemas.openxmlformats.org/officeDocument/2006/math">
                    <m:r>
                      <a:rPr lang="en-US" sz="2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sz="2600" i="1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600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>
                                          <a:latin typeface="Cambria Math" panose="02040503050406030204" pitchFamily="18" charset="0"/>
                                        </a:rPr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Are the short preamble’s subcarriers </a:t>
                </a:r>
              </a:p>
              <a:p>
                <a:pPr lvl="1"/>
                <a:r>
                  <a:rPr lang="en-US" sz="2600" dirty="0" smtClean="0"/>
                  <a:t>A Least Squares solution;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𝑑𝑎𝑡𝑎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sz="2600" i="1">
                        <a:latin typeface="Cambria Math" panose="02040503050406030204" pitchFamily="18" charset="0"/>
                      </a:rPr>
                      <m:t>{||</m:t>
                    </m:r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sz="2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600" i="1">
                        <a:latin typeface="Cambria Math" panose="02040503050406030204" pitchFamily="18" charset="0"/>
                      </a:rPr>
                      <m:t>𝐴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600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Since A is invertible: 			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sz="26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600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</m:e>
                    </m:acc>
                    <m:r>
                      <a:rPr lang="en-US" sz="26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bar>
                      <m:barPr>
                        <m:ctrlPr>
                          <a:rPr lang="en-US" sz="2600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sz="2600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 </a:t>
                </a:r>
              </a:p>
              <a:p>
                <a:pPr lvl="1">
                  <a:buNone/>
                </a:pPr>
                <a:endParaRPr lang="en-US" sz="2600" dirty="0" smtClean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1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Impulse response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779827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dirty="0" smtClean="0"/>
                  <a:t>Based on:		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𝐴𝐵</m:t>
                    </m:r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Where: </a:t>
                </a:r>
              </a:p>
              <a:p>
                <a:pPr lvl="2"/>
                <a:r>
                  <a:rPr lang="en-US" sz="2400" dirty="0" smtClean="0"/>
                  <a:t>Channel impulse response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bar>
                          <m:bar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</m:e>
                      <m:lim>
                        <m:sSub>
                          <m:sSub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𝑎𝑛𝑛𝑒𝑙</m:t>
                            </m:r>
                          </m:sub>
                        </m:s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oMath>
                </a14:m>
                <a:endParaRPr lang="en-US" sz="2400" dirty="0" smtClean="0"/>
              </a:p>
              <a:p>
                <a:pPr lvl="2"/>
                <a:r>
                  <a:rPr lang="en-US" sz="2400" dirty="0" smtClean="0"/>
                  <a:t>B=DFT matrix: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 </m:t>
                        </m:r>
                        <m:f>
                          <m:f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𝑘𝑛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marL="914400" lvl="2" indent="0">
                  <a:buNone/>
                </a:pPr>
                <a:endParaRPr lang="en-US" sz="2400" dirty="0" smtClean="0"/>
              </a:p>
              <a:p>
                <a:pPr lvl="1"/>
                <a:r>
                  <a:rPr lang="en-US" dirty="0" smtClean="0"/>
                  <a:t> A least squares solution: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𝑎𝑟𝑔𝑚𝑖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∈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𝑎𝑛𝑛𝑒𝑙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{||</m:t>
                    </m:r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𝐴𝐵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  <m:r>
                          <a:rPr lang="en-US" i="1">
                            <a:latin typeface="Cambria Math" panose="02040503050406030204" pitchFamily="18" charset="0"/>
                          </a:rPr>
                          <m:t>||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𝑎𝑛𝑛𝑒𝑙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dirty="0" smtClean="0"/>
                  <a:t>it is over determined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Its solution; 	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sup>
                            </m:s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finally </a:t>
                </a:r>
              </a:p>
              <a:p>
                <a:pPr lvl="1" algn="ctr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</m:e>
                        </m:bar>
                      </m:e>
                    </m:acc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779827"/>
              </a:xfrm>
              <a:blipFill rotWithShape="0">
                <a:blip r:embed="rId2"/>
                <a:stretch>
                  <a:fillRect t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6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</a:t>
            </a:r>
            <a:r>
              <a:rPr lang="en-US" dirty="0" smtClean="0"/>
              <a:t>hallenge: Conducting medium-</a:t>
            </a:r>
          </a:p>
          <a:p>
            <a:pPr lvl="1"/>
            <a:r>
              <a:rPr lang="en-US" dirty="0" smtClean="0"/>
              <a:t>reflection</a:t>
            </a:r>
            <a:endParaRPr lang="en-US" dirty="0" smtClean="0"/>
          </a:p>
          <a:p>
            <a:pPr lvl="1"/>
            <a:r>
              <a:rPr lang="en-US" dirty="0" smtClean="0"/>
              <a:t>Absorption: Skin Depth</a:t>
            </a:r>
            <a:endParaRPr lang="en-US" dirty="0"/>
          </a:p>
          <a:p>
            <a:r>
              <a:rPr lang="en-US" dirty="0"/>
              <a:t>E</a:t>
            </a:r>
            <a:r>
              <a:rPr lang="en-US" dirty="0" smtClean="0"/>
              <a:t>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Operating </a:t>
            </a:r>
            <a:r>
              <a:rPr lang="en-US" dirty="0" smtClean="0"/>
              <a:t>Frequency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153615"/>
            <a:ext cx="5599776" cy="5145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987588" y="2172494"/>
            <a:ext cx="2908300" cy="11303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41738" y="4914900"/>
            <a:ext cx="2908300" cy="11303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3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4"/>
            <a:ext cx="11553825" cy="586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1336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6" y="1078173"/>
            <a:ext cx="11363550" cy="56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/>
          </a:bodyPr>
          <a:lstStyle/>
          <a:p>
            <a:r>
              <a:rPr lang="en-US" dirty="0" smtClean="0"/>
              <a:t>Equalizing: SIMO-Maximal Ratio Combining (MRC)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A SIMO wireless link;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After estimation of 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channels, for each subcarrier,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;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013333" y="1662373"/>
            <a:ext cx="4130168" cy="2388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18" y="1536953"/>
            <a:ext cx="4095750" cy="251434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6243" y="3111500"/>
            <a:ext cx="1689100" cy="292100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2299881" y="2440910"/>
            <a:ext cx="2077777" cy="520702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/>
          <p:cNvSpPr/>
          <p:nvPr/>
        </p:nvSpPr>
        <p:spPr>
          <a:xfrm rot="476687">
            <a:off x="3525302" y="2714085"/>
            <a:ext cx="3781857" cy="410239"/>
          </a:xfrm>
          <a:prstGeom prst="leftRightArrow">
            <a:avLst/>
          </a:prstGeom>
          <a:solidFill>
            <a:srgbClr val="FF0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/>
                  <a:t>Linear Estimator of subcarriers ( the equalizing action</a:t>
                </a:r>
                <a:r>
                  <a:rPr lang="en-US" dirty="0" smtClean="0"/>
                  <a:t>);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Such that:</a:t>
                </a:r>
              </a:p>
              <a:p>
                <a:pPr lvl="2"/>
                <a:r>
                  <a:rPr lang="en-US" dirty="0"/>
                  <a:t>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is maximal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Results in the constrained optimization problem</a:t>
                </a:r>
                <a:r>
                  <a:rPr lang="en-US" dirty="0" smtClean="0"/>
                  <a:t>;</a:t>
                </a:r>
              </a:p>
              <a:p>
                <a:pPr marL="457200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 smtClean="0"/>
                  <a:t>The solution</a:t>
                </a:r>
                <a:r>
                  <a:rPr lang="en-US" dirty="0"/>
                  <a:t>:</a:t>
                </a:r>
                <a:endParaRPr lang="en-US" dirty="0" smtClean="0"/>
              </a:p>
              <a:p>
                <a:pPr marL="457200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ba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6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Equalizing- comparison: array gain </a:t>
            </a:r>
            <a:r>
              <a:rPr lang="en-US" dirty="0" err="1" smtClean="0"/>
              <a:t>wrt</a:t>
            </a:r>
            <a:r>
              <a:rPr lang="en-US" dirty="0" smtClean="0"/>
              <a:t> noise only</a:t>
            </a:r>
            <a:endParaRPr lang="en-US" dirty="0"/>
          </a:p>
        </p:txBody>
      </p:sp>
      <p:pic>
        <p:nvPicPr>
          <p:cNvPr id="4" name="Picture 1334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1078173"/>
            <a:ext cx="11234870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OFDM: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256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𝑀𝑜𝑑𝑢𝑙𝑎𝑡𝑖𝑜𝑛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𝑄𝐴𝑀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𝑏𝑎𝑛𝑑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𝑙𝑒𝑓𝑡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,  </m:t>
                    </m:r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𝑔𝑢𝑎𝑟𝑑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𝑏𝑎𝑛𝑑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𝑟𝑖𝑔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27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𝑙𝑒𝑛𝑔𝑡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𝑙𝑜𝑛𝑔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𝑝𝑟𝑒𝑎𝑚𝑏𝑙𝑒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𝑙𝑒𝑛𝑔𝑡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𝑜𝑟𝑡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𝑝𝑟𝑒𝑚𝑎𝑏𝑙𝑒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𝑎𝑛𝑐𝑒𝑚𝑒𝑛𝑡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𝑙𝑜𝑛𝑔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𝑝𝑟𝑒𝑎𝑚𝑏𝑙𝑒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𝑒𝑛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𝑎𝑛𝑐𝑒𝑚𝑒𝑛𝑡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𝑙𝑜𝑛𝑔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𝑝𝑟𝑒𝑎𝑚𝑏𝑙𝑒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 smtClean="0"/>
                  <a:t>SIMO </a:t>
                </a:r>
                <a:r>
                  <a:rPr lang="en-US" sz="1600" dirty="0"/>
                  <a:t>1x3</a:t>
                </a:r>
              </a:p>
              <a:p>
                <a:pPr lvl="2"/>
                <a:r>
                  <a:rPr lang="en-US" sz="1600" dirty="0"/>
                  <a:t>Impulse response channel </a:t>
                </a:r>
                <a:r>
                  <a:rPr lang="en-US" sz="1600" dirty="0" smtClean="0"/>
                  <a:t>estimation</a:t>
                </a:r>
              </a:p>
              <a:p>
                <a:pPr lvl="1"/>
                <a:r>
                  <a:rPr lang="en-US" dirty="0" smtClean="0"/>
                  <a:t>Coding: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𝑇𝑦𝑝𝑒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𝑅𝑒𝑒𝑑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𝑆𝑜𝑙𝑜𝑚𝑜𝑛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𝑅𝑎𝑡𝑒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15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𝑚𝑖𝑛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.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𝑑𝑖𝑠𝑡𝑎𝑛𝑐𝑒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𝑏𝑖𝑡𝑠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𝐼𝑛𝑡𝑒𝑟𝑙𝑒𝑎𝑣𝑒𝑑</m:t>
                    </m:r>
                  </m:oMath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 smtClean="0"/>
                  <a:t>IF: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𝐼𝐹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𝑘𝑠𝑝𝑠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𝑟𝑒𝑐</m:t>
                        </m:r>
                      </m:sub>
                    </m:sSub>
                    <m:r>
                      <a:rPr lang="en-US" sz="1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sz="1600" i="1">
                        <a:latin typeface="Cambria Math" panose="02040503050406030204" pitchFamily="18" charset="0"/>
                      </a:rPr>
                      <m:t>𝑘𝑠𝑝𝑠</m:t>
                    </m:r>
                  </m:oMath>
                </a14:m>
                <a:endParaRPr lang="en-US" sz="1600" dirty="0"/>
              </a:p>
              <a:p>
                <a:pPr lvl="3"/>
                <a:endParaRPr lang="en-US" sz="1600" dirty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  <a:blipFill rotWithShape="0">
                <a:blip r:embed="rId3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1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SW Link: PC </a:t>
            </a:r>
            <a:r>
              <a:rPr lang="en-US" dirty="0" smtClean="0"/>
              <a:t>only Loopback – Calibration (sanity check)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00" y="913606"/>
            <a:ext cx="6896099" cy="57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SW Link: PC only Loopback-BER Vs. SNR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3"/>
            <a:ext cx="11553825" cy="550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2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0304" y="1364776"/>
            <a:ext cx="8447963" cy="532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 Link: PC only Loopback- 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65295"/>
            <a:ext cx="528613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17702</TotalTime>
  <Words>1668</Words>
  <Application>Microsoft Office PowerPoint</Application>
  <PresentationFormat>Widescreen</PresentationFormat>
  <Paragraphs>852</Paragraphs>
  <Slides>111</Slides>
  <Notes>6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111</vt:i4>
      </vt:variant>
    </vt:vector>
  </HeadingPairs>
  <TitlesOfParts>
    <vt:vector size="120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Microsoft Visio Drawing</vt:lpstr>
      <vt:lpstr>Visio</vt:lpstr>
      <vt:lpstr> Through-The-Earth OFDM Communication </vt:lpstr>
      <vt:lpstr>Outline</vt:lpstr>
      <vt:lpstr>TTE Communication</vt:lpstr>
      <vt:lpstr>TTE communication</vt:lpstr>
      <vt:lpstr>Optional operational deployment</vt:lpstr>
      <vt:lpstr>Commercial TTE transceivers: sponsored by the National Institute for Occupational Health (NIOSH) </vt:lpstr>
      <vt:lpstr>Magneto Quasi Static regime -EM principles</vt:lpstr>
      <vt:lpstr>Electro-Magnetic (EM) Considerations</vt:lpstr>
      <vt:lpstr>EM Considerations</vt:lpstr>
      <vt:lpstr>Transmission Coefficient</vt:lpstr>
      <vt:lpstr>Transmission: Magnetic Vs. Electric Source, the Near Field</vt:lpstr>
      <vt:lpstr>Magnetic Source EM Fields expressions</vt:lpstr>
      <vt:lpstr>Magnetic Source EM Fields expressions</vt:lpstr>
      <vt:lpstr>Fields within conducting medium: the Magneto Quasi static zone and the square cube behavior</vt:lpstr>
      <vt:lpstr>Fields within conducting medium: the Skin Depth</vt:lpstr>
      <vt:lpstr>Antennas: Near/Far Field lines</vt:lpstr>
      <vt:lpstr>Antennas: possible mutual Orientations</vt:lpstr>
      <vt:lpstr>Selectivity (Frequency dependence):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OFDM: Time Domain- Cyclic Prefix( ISI )</vt:lpstr>
      <vt:lpstr>OFDM: Time Domain- Cyclic Prefix( ISI )</vt:lpstr>
      <vt:lpstr>OFDM: Time Domain- Cyclic Prefix( ISI )</vt:lpstr>
      <vt:lpstr>Frequency domain Equalization</vt:lpstr>
      <vt:lpstr>Cyclic Prefix: Inter Carrier Interference (ICI)</vt:lpstr>
      <vt:lpstr>OFDM: Time Domain- OFDM Packet</vt:lpstr>
      <vt:lpstr>System Engineering</vt:lpstr>
      <vt:lpstr>Link</vt:lpstr>
      <vt:lpstr>Concepts: Software Defined Radio (SDR)</vt:lpstr>
      <vt:lpstr>Concepts: Single Input Multiple Output (SIMO) 1x3- wireless channel (in Far Field)</vt:lpstr>
      <vt:lpstr>Concepts: SIMO 1x3- Large Scale Fading</vt:lpstr>
      <vt:lpstr>Concepts: SIMO 1x3- Diversity</vt:lpstr>
      <vt:lpstr>Tx Chain</vt:lpstr>
      <vt:lpstr>Rx Chain</vt:lpstr>
      <vt:lpstr>Analog Hardware</vt:lpstr>
      <vt:lpstr>Analog Hardware- Transmitter</vt:lpstr>
      <vt:lpstr>Analog Hardware- Receiver</vt:lpstr>
      <vt:lpstr>Analog Hardware- Receiver</vt:lpstr>
      <vt:lpstr>System predicted Performance</vt:lpstr>
      <vt:lpstr>Link Budget- System parameters</vt:lpstr>
      <vt:lpstr>Link Budget: Calculation - Signal</vt:lpstr>
      <vt:lpstr>Link Budget- Calculation: Noises</vt:lpstr>
      <vt:lpstr>Link Budget- Preliminary experiment</vt:lpstr>
      <vt:lpstr>Link Budget- Preliminary experiment: Results</vt:lpstr>
      <vt:lpstr>Theory Vs. Experimental: at A/D output</vt:lpstr>
      <vt:lpstr>Throughput</vt:lpstr>
      <vt:lpstr>Throughput</vt:lpstr>
      <vt:lpstr>Throughput:F_chip</vt:lpstr>
      <vt:lpstr>Time Domain: Symbol, Preambles, Packet</vt:lpstr>
      <vt:lpstr>Frequency Domain</vt:lpstr>
      <vt:lpstr>OFDM waveforms comparison</vt:lpstr>
      <vt:lpstr>Transmitter</vt:lpstr>
      <vt:lpstr>OFDM- Block Diagram</vt:lpstr>
      <vt:lpstr>Tx IF- Block Diagram</vt:lpstr>
      <vt:lpstr>Preambles level enhancement</vt:lpstr>
      <vt:lpstr>Preambles enhancement</vt:lpstr>
      <vt:lpstr>Peak To Average Power Ratio (PAPR)</vt:lpstr>
      <vt:lpstr>PAPR Resduction- Methods</vt:lpstr>
      <vt:lpstr>PAPR Reduction-Partial Transmit Sequence (PTS)</vt:lpstr>
      <vt:lpstr>PAPR Reduction- Simulation </vt:lpstr>
      <vt:lpstr>PAPR Reduction</vt:lpstr>
      <vt:lpstr>PAPR Reduction- improvements</vt:lpstr>
      <vt:lpstr>Power Allocation- spectral Pre-Emphasis</vt:lpstr>
      <vt:lpstr>Power allocation- ZOH compensation:Inverse Sinc</vt:lpstr>
      <vt:lpstr>Receiver</vt:lpstr>
      <vt:lpstr>OFDM – Block Diagram</vt:lpstr>
      <vt:lpstr>Rx IF- Block Diagram</vt:lpstr>
      <vt:lpstr>Timing&amp; coarse Frequency Offset : Joint estimation</vt:lpstr>
      <vt:lpstr>Timing&amp; coarse Frequency Offset : Common estimation</vt:lpstr>
      <vt:lpstr>Timing&amp; coarse Frequency Offset : Common estimation</vt:lpstr>
      <vt:lpstr>Timing offset estimation- uncertainties</vt:lpstr>
      <vt:lpstr>Timing synchronization- Intentional offset</vt:lpstr>
      <vt:lpstr>Timing synchronization- Intentional offset</vt:lpstr>
      <vt:lpstr>Timing synchronization- Intentional translation</vt:lpstr>
      <vt:lpstr>Timing synchronization- Intentional translation</vt:lpstr>
      <vt:lpstr>Timing synchronization- Intentional translation</vt:lpstr>
      <vt:lpstr>Frequency offset estimation (show ICI  damage!)</vt:lpstr>
      <vt:lpstr>Frequency offset estimation- avoiding ISI</vt:lpstr>
      <vt:lpstr>Phase offset estimation</vt:lpstr>
      <vt:lpstr>Phase offset estimation</vt:lpstr>
      <vt:lpstr>Channel estimation- Frequency response</vt:lpstr>
      <vt:lpstr>Channel estimation- Impulse response</vt:lpstr>
      <vt:lpstr>Channel estimation</vt:lpstr>
      <vt:lpstr>Channel estimation</vt:lpstr>
      <vt:lpstr>Equalizing: SIMO-Maximal Ratio Combining (MRC)</vt:lpstr>
      <vt:lpstr>Frequency Domain</vt:lpstr>
      <vt:lpstr>Equalizing- comparison: array gain wrt noise only</vt:lpstr>
      <vt:lpstr>Experimental Results</vt:lpstr>
      <vt:lpstr>Configuration</vt:lpstr>
      <vt:lpstr>SW Link: PC only Loopback – Calibration (sanity check)</vt:lpstr>
      <vt:lpstr>SW Link: PC only Loopback-BER Vs. SNR</vt:lpstr>
      <vt:lpstr>SW Link: PC only Loopback- Spectrum, Vector analysis</vt:lpstr>
      <vt:lpstr>HW Link: PC+ Data converters Loopback- Spectrum, Vector analysis</vt:lpstr>
      <vt:lpstr>Wireless Link- 1 meter, clear from obstacles. SISO </vt:lpstr>
      <vt:lpstr>Wireless Link-Distinct Rooms. SIM0 1x3</vt:lpstr>
      <vt:lpstr>Wireless Link-Distinct Rooms. SIM0 1x3 (silence!)</vt:lpstr>
      <vt:lpstr>Wireless Link- 1 floor away (~3m). SIMO 1x3</vt:lpstr>
      <vt:lpstr>Wireless Link- 2 floors away (~6m). SIMO 1x3</vt:lpstr>
      <vt:lpstr>Wireless Link- 2 floors away (~6m). SIMO 1x3</vt:lpstr>
      <vt:lpstr>Conclusions</vt:lpstr>
      <vt:lpstr>Achievements</vt:lpstr>
      <vt:lpstr>Future directions</vt:lpstr>
      <vt:lpstr>backup</vt:lpstr>
      <vt:lpstr>Transmission Coefficient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214</cp:revision>
  <dcterms:created xsi:type="dcterms:W3CDTF">2018-03-24T08:55:17Z</dcterms:created>
  <dcterms:modified xsi:type="dcterms:W3CDTF">2018-04-15T21:09:16Z</dcterms:modified>
</cp:coreProperties>
</file>